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1329" r:id="rId2"/>
    <p:sldId id="1592" r:id="rId3"/>
    <p:sldId id="714" r:id="rId4"/>
    <p:sldId id="1718" r:id="rId5"/>
    <p:sldId id="1634" r:id="rId6"/>
    <p:sldId id="1972" r:id="rId7"/>
    <p:sldId id="2037" r:id="rId8"/>
    <p:sldId id="2039" r:id="rId9"/>
    <p:sldId id="1672" r:id="rId10"/>
    <p:sldId id="2041" r:id="rId11"/>
    <p:sldId id="2066" r:id="rId12"/>
    <p:sldId id="1792" r:id="rId13"/>
    <p:sldId id="2013" r:id="rId14"/>
    <p:sldId id="2015" r:id="rId15"/>
    <p:sldId id="2018" r:id="rId16"/>
    <p:sldId id="2022" r:id="rId17"/>
    <p:sldId id="2023" r:id="rId18"/>
    <p:sldId id="2021" r:id="rId19"/>
    <p:sldId id="2024" r:id="rId20"/>
    <p:sldId id="2025" r:id="rId21"/>
    <p:sldId id="2019" r:id="rId22"/>
    <p:sldId id="2014" r:id="rId23"/>
    <p:sldId id="1735" r:id="rId24"/>
    <p:sldId id="1863" r:id="rId25"/>
    <p:sldId id="1733" r:id="rId26"/>
    <p:sldId id="2068" r:id="rId27"/>
    <p:sldId id="1858" r:id="rId28"/>
    <p:sldId id="257" r:id="rId29"/>
    <p:sldId id="1287" r:id="rId30"/>
    <p:sldId id="1296" r:id="rId31"/>
    <p:sldId id="2080" r:id="rId32"/>
    <p:sldId id="2081" r:id="rId33"/>
    <p:sldId id="2082" r:id="rId34"/>
    <p:sldId id="2083" r:id="rId35"/>
    <p:sldId id="2084" r:id="rId36"/>
    <p:sldId id="2085" r:id="rId37"/>
    <p:sldId id="2086" r:id="rId38"/>
    <p:sldId id="2087" r:id="rId39"/>
    <p:sldId id="1347" r:id="rId40"/>
    <p:sldId id="1332" r:id="rId41"/>
    <p:sldId id="1336" r:id="rId42"/>
    <p:sldId id="1342" r:id="rId43"/>
    <p:sldId id="1348" r:id="rId44"/>
    <p:sldId id="1593" r:id="rId45"/>
    <p:sldId id="1333" r:id="rId46"/>
    <p:sldId id="1334" r:id="rId47"/>
    <p:sldId id="2072" r:id="rId48"/>
    <p:sldId id="2088" r:id="rId49"/>
    <p:sldId id="2089" r:id="rId50"/>
    <p:sldId id="2090" r:id="rId51"/>
    <p:sldId id="2091" r:id="rId52"/>
    <p:sldId id="2092" r:id="rId53"/>
    <p:sldId id="2093" r:id="rId54"/>
    <p:sldId id="2094" r:id="rId55"/>
    <p:sldId id="2095" r:id="rId56"/>
    <p:sldId id="2096" r:id="rId57"/>
    <p:sldId id="2097" r:id="rId58"/>
    <p:sldId id="1407" r:id="rId59"/>
    <p:sldId id="1338" r:id="rId60"/>
    <p:sldId id="1340" r:id="rId61"/>
    <p:sldId id="2098" r:id="rId62"/>
    <p:sldId id="1291" r:id="rId63"/>
    <p:sldId id="1292" r:id="rId64"/>
    <p:sldId id="2101" r:id="rId65"/>
    <p:sldId id="2099" r:id="rId66"/>
    <p:sldId id="1293" r:id="rId67"/>
    <p:sldId id="2102" r:id="rId68"/>
    <p:sldId id="2103" r:id="rId69"/>
    <p:sldId id="2104" r:id="rId70"/>
    <p:sldId id="1301" r:id="rId71"/>
    <p:sldId id="2105" r:id="rId72"/>
    <p:sldId id="2106" r:id="rId73"/>
    <p:sldId id="2107" r:id="rId74"/>
    <p:sldId id="2108" r:id="rId75"/>
    <p:sldId id="2109" r:id="rId76"/>
    <p:sldId id="2110" r:id="rId77"/>
    <p:sldId id="2111" r:id="rId78"/>
    <p:sldId id="1408" r:id="rId79"/>
    <p:sldId id="2112" r:id="rId80"/>
    <p:sldId id="2113" r:id="rId81"/>
    <p:sldId id="1395" r:id="rId82"/>
    <p:sldId id="2114" r:id="rId83"/>
    <p:sldId id="2115" r:id="rId84"/>
    <p:sldId id="267" r:id="rId85"/>
    <p:sldId id="1357" r:id="rId86"/>
    <p:sldId id="1373" r:id="rId87"/>
    <p:sldId id="1375" r:id="rId88"/>
    <p:sldId id="2116" r:id="rId89"/>
    <p:sldId id="1387" r:id="rId90"/>
    <p:sldId id="2117" r:id="rId91"/>
    <p:sldId id="2118" r:id="rId92"/>
    <p:sldId id="2120" r:id="rId93"/>
    <p:sldId id="2121" r:id="rId94"/>
    <p:sldId id="2123" r:id="rId95"/>
    <p:sldId id="2122" r:id="rId96"/>
    <p:sldId id="2132" r:id="rId97"/>
    <p:sldId id="2124" r:id="rId98"/>
    <p:sldId id="2125" r:id="rId99"/>
    <p:sldId id="2126" r:id="rId100"/>
    <p:sldId id="2127" r:id="rId101"/>
    <p:sldId id="2128" r:id="rId102"/>
    <p:sldId id="2129" r:id="rId103"/>
    <p:sldId id="2130" r:id="rId104"/>
    <p:sldId id="2131" r:id="rId105"/>
    <p:sldId id="2133" r:id="rId106"/>
    <p:sldId id="2134" r:id="rId107"/>
    <p:sldId id="2135" r:id="rId108"/>
    <p:sldId id="2163" r:id="rId109"/>
    <p:sldId id="2164" r:id="rId110"/>
    <p:sldId id="2136" r:id="rId111"/>
    <p:sldId id="2137" r:id="rId112"/>
    <p:sldId id="2138" r:id="rId113"/>
    <p:sldId id="2140" r:id="rId114"/>
    <p:sldId id="2139" r:id="rId115"/>
    <p:sldId id="2141" r:id="rId116"/>
    <p:sldId id="2144" r:id="rId117"/>
    <p:sldId id="2145" r:id="rId118"/>
    <p:sldId id="2146" r:id="rId119"/>
    <p:sldId id="2147" r:id="rId120"/>
    <p:sldId id="2148" r:id="rId121"/>
    <p:sldId id="2149" r:id="rId122"/>
    <p:sldId id="2150" r:id="rId123"/>
    <p:sldId id="2151" r:id="rId124"/>
    <p:sldId id="2152" r:id="rId125"/>
    <p:sldId id="2160" r:id="rId126"/>
    <p:sldId id="2161" r:id="rId127"/>
    <p:sldId id="2154" r:id="rId128"/>
    <p:sldId id="2155" r:id="rId129"/>
    <p:sldId id="2157" r:id="rId130"/>
    <p:sldId id="2158" r:id="rId131"/>
    <p:sldId id="2159" r:id="rId132"/>
    <p:sldId id="2143" r:id="rId133"/>
    <p:sldId id="2162" r:id="rId134"/>
    <p:sldId id="1069" r:id="rId135"/>
    <p:sldId id="1404" r:id="rId136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rte, Eraldo (E.R.)" initials="EC" lastIdx="1" clrIdx="1"/>
  <p:cmAuthor id="2" name="Consorte, Eraldo (E.R.)" initials="CE(" lastIdx="3" clrIdx="2">
    <p:extLst>
      <p:ext uri="{19B8F6BF-5375-455C-9EA6-DF929625EA0E}">
        <p15:presenceInfo xmlns:p15="http://schemas.microsoft.com/office/powerpoint/2012/main" userId="Consorte, Eraldo (E.R.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3"/>
    <a:srgbClr val="FF3300"/>
    <a:srgbClr val="24154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74418-3315-48D7-9CDC-0A9B5FCFD0F7}" v="6" dt="2023-05-11T03:45:10.727"/>
    <p1510:client id="{64BB3DB9-B838-4BE1-BC79-CF53CC1C59E2}" v="36" dt="2023-05-10T15:56:59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9879" autoAdjust="0"/>
  </p:normalViewPr>
  <p:slideViewPr>
    <p:cSldViewPr snapToGrid="0">
      <p:cViewPr varScale="1">
        <p:scale>
          <a:sx n="63" d="100"/>
          <a:sy n="63" d="100"/>
        </p:scale>
        <p:origin x="86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rte, Eraldo (E.R.)" userId="1c61c3f5-c3cd-4ee1-acf8-328ce17fff8f" providerId="ADAL" clId="{16274418-3315-48D7-9CDC-0A9B5FCFD0F7}"/>
    <pc:docChg chg="custSel addSld modSld">
      <pc:chgData name="Consorte, Eraldo (E.R.)" userId="1c61c3f5-c3cd-4ee1-acf8-328ce17fff8f" providerId="ADAL" clId="{16274418-3315-48D7-9CDC-0A9B5FCFD0F7}" dt="2023-05-11T03:45:22.258" v="24" actId="122"/>
      <pc:docMkLst>
        <pc:docMk/>
      </pc:docMkLst>
      <pc:sldChg chg="addSp delSp modSp new mod modClrScheme chgLayout">
        <pc:chgData name="Consorte, Eraldo (E.R.)" userId="1c61c3f5-c3cd-4ee1-acf8-328ce17fff8f" providerId="ADAL" clId="{16274418-3315-48D7-9CDC-0A9B5FCFD0F7}" dt="2023-05-11T03:45:22.258" v="24" actId="122"/>
        <pc:sldMkLst>
          <pc:docMk/>
          <pc:sldMk cId="3809918032" sldId="2166"/>
        </pc:sldMkLst>
        <pc:spChg chg="del">
          <ac:chgData name="Consorte, Eraldo (E.R.)" userId="1c61c3f5-c3cd-4ee1-acf8-328ce17fff8f" providerId="ADAL" clId="{16274418-3315-48D7-9CDC-0A9B5FCFD0F7}" dt="2023-05-11T03:40:56.882" v="1" actId="700"/>
          <ac:spMkLst>
            <pc:docMk/>
            <pc:sldMk cId="3809918032" sldId="2166"/>
            <ac:spMk id="2" creationId="{CFE55218-FC96-8784-338C-CAFB06A5C653}"/>
          </ac:spMkLst>
        </pc:spChg>
        <pc:spChg chg="del">
          <ac:chgData name="Consorte, Eraldo (E.R.)" userId="1c61c3f5-c3cd-4ee1-acf8-328ce17fff8f" providerId="ADAL" clId="{16274418-3315-48D7-9CDC-0A9B5FCFD0F7}" dt="2023-05-11T03:40:56.882" v="1" actId="700"/>
          <ac:spMkLst>
            <pc:docMk/>
            <pc:sldMk cId="3809918032" sldId="2166"/>
            <ac:spMk id="3" creationId="{A60C934E-BBE7-FDEF-F85F-915B08F4C6CE}"/>
          </ac:spMkLst>
        </pc:spChg>
        <pc:spChg chg="mod ord">
          <ac:chgData name="Consorte, Eraldo (E.R.)" userId="1c61c3f5-c3cd-4ee1-acf8-328ce17fff8f" providerId="ADAL" clId="{16274418-3315-48D7-9CDC-0A9B5FCFD0F7}" dt="2023-05-11T03:40:56.882" v="1" actId="700"/>
          <ac:spMkLst>
            <pc:docMk/>
            <pc:sldMk cId="3809918032" sldId="2166"/>
            <ac:spMk id="4" creationId="{C1DB743D-F41D-44C9-4ED8-54DEBA6346A1}"/>
          </ac:spMkLst>
        </pc:spChg>
        <pc:spChg chg="mod ord">
          <ac:chgData name="Consorte, Eraldo (E.R.)" userId="1c61c3f5-c3cd-4ee1-acf8-328ce17fff8f" providerId="ADAL" clId="{16274418-3315-48D7-9CDC-0A9B5FCFD0F7}" dt="2023-05-11T03:40:56.882" v="1" actId="700"/>
          <ac:spMkLst>
            <pc:docMk/>
            <pc:sldMk cId="3809918032" sldId="2166"/>
            <ac:spMk id="5" creationId="{D89411C0-EBAD-E0E6-0BFF-84377E301B19}"/>
          </ac:spMkLst>
        </pc:spChg>
        <pc:graphicFrameChg chg="add mod modGraphic">
          <ac:chgData name="Consorte, Eraldo (E.R.)" userId="1c61c3f5-c3cd-4ee1-acf8-328ce17fff8f" providerId="ADAL" clId="{16274418-3315-48D7-9CDC-0A9B5FCFD0F7}" dt="2023-05-11T03:45:22.258" v="24" actId="122"/>
          <ac:graphicFrameMkLst>
            <pc:docMk/>
            <pc:sldMk cId="3809918032" sldId="2166"/>
            <ac:graphicFrameMk id="6" creationId="{02AD3BF9-A666-4124-E7D1-8C1E0EA67EBA}"/>
          </ac:graphicFrameMkLst>
        </pc:graphicFrameChg>
      </pc:sldChg>
      <pc:sldChg chg="addSp modSp new">
        <pc:chgData name="Consorte, Eraldo (E.R.)" userId="1c61c3f5-c3cd-4ee1-acf8-328ce17fff8f" providerId="ADAL" clId="{16274418-3315-48D7-9CDC-0A9B5FCFD0F7}" dt="2023-05-11T03:42:18.031" v="12"/>
        <pc:sldMkLst>
          <pc:docMk/>
          <pc:sldMk cId="2084461988" sldId="2167"/>
        </pc:sldMkLst>
        <pc:graphicFrameChg chg="add mod">
          <ac:chgData name="Consorte, Eraldo (E.R.)" userId="1c61c3f5-c3cd-4ee1-acf8-328ce17fff8f" providerId="ADAL" clId="{16274418-3315-48D7-9CDC-0A9B5FCFD0F7}" dt="2023-05-11T03:42:18.031" v="12"/>
          <ac:graphicFrameMkLst>
            <pc:docMk/>
            <pc:sldMk cId="2084461988" sldId="2167"/>
            <ac:graphicFrameMk id="4" creationId="{8577C93C-8E63-0DD8-7083-CA0502C7D11E}"/>
          </ac:graphicFrameMkLst>
        </pc:graphicFrameChg>
      </pc:sldChg>
      <pc:sldChg chg="addSp add mod">
        <pc:chgData name="Consorte, Eraldo (E.R.)" userId="1c61c3f5-c3cd-4ee1-acf8-328ce17fff8f" providerId="ADAL" clId="{16274418-3315-48D7-9CDC-0A9B5FCFD0F7}" dt="2023-05-11T03:43:58.740" v="18" actId="22"/>
        <pc:sldMkLst>
          <pc:docMk/>
          <pc:sldMk cId="2947183469" sldId="2168"/>
        </pc:sldMkLst>
        <pc:spChg chg="add">
          <ac:chgData name="Consorte, Eraldo (E.R.)" userId="1c61c3f5-c3cd-4ee1-acf8-328ce17fff8f" providerId="ADAL" clId="{16274418-3315-48D7-9CDC-0A9B5FCFD0F7}" dt="2023-05-11T03:43:58.740" v="18" actId="22"/>
          <ac:spMkLst>
            <pc:docMk/>
            <pc:sldMk cId="2947183469" sldId="2168"/>
            <ac:spMk id="5" creationId="{D34BA65F-18CE-1151-91E0-77BEED394463}"/>
          </ac:spMkLst>
        </pc:spChg>
      </pc:sldChg>
      <pc:sldChg chg="addSp modSp add">
        <pc:chgData name="Consorte, Eraldo (E.R.)" userId="1c61c3f5-c3cd-4ee1-acf8-328ce17fff8f" providerId="ADAL" clId="{16274418-3315-48D7-9CDC-0A9B5FCFD0F7}" dt="2023-05-11T03:42:55.445" v="14"/>
        <pc:sldMkLst>
          <pc:docMk/>
          <pc:sldMk cId="1903607652" sldId="2169"/>
        </pc:sldMkLst>
        <pc:graphicFrameChg chg="add mod">
          <ac:chgData name="Consorte, Eraldo (E.R.)" userId="1c61c3f5-c3cd-4ee1-acf8-328ce17fff8f" providerId="ADAL" clId="{16274418-3315-48D7-9CDC-0A9B5FCFD0F7}" dt="2023-05-11T03:42:55.445" v="14"/>
          <ac:graphicFrameMkLst>
            <pc:docMk/>
            <pc:sldMk cId="1903607652" sldId="2169"/>
            <ac:graphicFrameMk id="4" creationId="{C6624EAE-3048-4CAF-ED89-483A16127BDF}"/>
          </ac:graphicFrameMkLst>
        </pc:graphicFrameChg>
      </pc:sldChg>
      <pc:sldChg chg="addSp modSp add">
        <pc:chgData name="Consorte, Eraldo (E.R.)" userId="1c61c3f5-c3cd-4ee1-acf8-328ce17fff8f" providerId="ADAL" clId="{16274418-3315-48D7-9CDC-0A9B5FCFD0F7}" dt="2023-05-11T03:42:33.252" v="13"/>
        <pc:sldMkLst>
          <pc:docMk/>
          <pc:sldMk cId="3659642108" sldId="2170"/>
        </pc:sldMkLst>
        <pc:graphicFrameChg chg="add mod">
          <ac:chgData name="Consorte, Eraldo (E.R.)" userId="1c61c3f5-c3cd-4ee1-acf8-328ce17fff8f" providerId="ADAL" clId="{16274418-3315-48D7-9CDC-0A9B5FCFD0F7}" dt="2023-05-11T03:42:33.252" v="13"/>
          <ac:graphicFrameMkLst>
            <pc:docMk/>
            <pc:sldMk cId="3659642108" sldId="2170"/>
            <ac:graphicFrameMk id="4" creationId="{4086B0C8-CCAA-81A8-554E-F7ED4CAA36D2}"/>
          </ac:graphicFrameMkLst>
        </pc:graphicFrameChg>
      </pc:sldChg>
      <pc:sldChg chg="addSp modSp add">
        <pc:chgData name="Consorte, Eraldo (E.R.)" userId="1c61c3f5-c3cd-4ee1-acf8-328ce17fff8f" providerId="ADAL" clId="{16274418-3315-48D7-9CDC-0A9B5FCFD0F7}" dt="2023-05-11T03:44:50.282" v="21"/>
        <pc:sldMkLst>
          <pc:docMk/>
          <pc:sldMk cId="1954767088" sldId="2171"/>
        </pc:sldMkLst>
        <pc:graphicFrameChg chg="add mod">
          <ac:chgData name="Consorte, Eraldo (E.R.)" userId="1c61c3f5-c3cd-4ee1-acf8-328ce17fff8f" providerId="ADAL" clId="{16274418-3315-48D7-9CDC-0A9B5FCFD0F7}" dt="2023-05-11T03:44:50.282" v="21"/>
          <ac:graphicFrameMkLst>
            <pc:docMk/>
            <pc:sldMk cId="1954767088" sldId="2171"/>
            <ac:graphicFrameMk id="4" creationId="{D6460BB3-8042-0FB7-4C14-6BCE69CB0D8B}"/>
          </ac:graphicFrameMkLst>
        </pc:graphicFrameChg>
      </pc:sldChg>
      <pc:sldChg chg="addSp add mod">
        <pc:chgData name="Consorte, Eraldo (E.R.)" userId="1c61c3f5-c3cd-4ee1-acf8-328ce17fff8f" providerId="ADAL" clId="{16274418-3315-48D7-9CDC-0A9B5FCFD0F7}" dt="2023-05-11T03:44:27.151" v="20" actId="22"/>
        <pc:sldMkLst>
          <pc:docMk/>
          <pc:sldMk cId="1553863665" sldId="2172"/>
        </pc:sldMkLst>
        <pc:spChg chg="add">
          <ac:chgData name="Consorte, Eraldo (E.R.)" userId="1c61c3f5-c3cd-4ee1-acf8-328ce17fff8f" providerId="ADAL" clId="{16274418-3315-48D7-9CDC-0A9B5FCFD0F7}" dt="2023-05-11T03:44:27.151" v="20" actId="22"/>
          <ac:spMkLst>
            <pc:docMk/>
            <pc:sldMk cId="1553863665" sldId="2172"/>
            <ac:spMk id="5" creationId="{A6A0B8FB-9513-450A-E3BD-F45CEF7B612B}"/>
          </ac:spMkLst>
        </pc:spChg>
      </pc:sldChg>
      <pc:sldChg chg="addSp add mod">
        <pc:chgData name="Consorte, Eraldo (E.R.)" userId="1c61c3f5-c3cd-4ee1-acf8-328ce17fff8f" providerId="ADAL" clId="{16274418-3315-48D7-9CDC-0A9B5FCFD0F7}" dt="2023-05-11T03:44:11.122" v="19" actId="22"/>
        <pc:sldMkLst>
          <pc:docMk/>
          <pc:sldMk cId="127813111" sldId="2173"/>
        </pc:sldMkLst>
        <pc:spChg chg="add">
          <ac:chgData name="Consorte, Eraldo (E.R.)" userId="1c61c3f5-c3cd-4ee1-acf8-328ce17fff8f" providerId="ADAL" clId="{16274418-3315-48D7-9CDC-0A9B5FCFD0F7}" dt="2023-05-11T03:44:11.122" v="19" actId="22"/>
          <ac:spMkLst>
            <pc:docMk/>
            <pc:sldMk cId="127813111" sldId="2173"/>
            <ac:spMk id="5" creationId="{E692E56C-6023-4A17-B08A-D937A6336918}"/>
          </ac:spMkLst>
        </pc:spChg>
      </pc:sldChg>
      <pc:sldChg chg="addSp modSp new">
        <pc:chgData name="Consorte, Eraldo (E.R.)" userId="1c61c3f5-c3cd-4ee1-acf8-328ce17fff8f" providerId="ADAL" clId="{16274418-3315-48D7-9CDC-0A9B5FCFD0F7}" dt="2023-05-11T03:45:10.727" v="23"/>
        <pc:sldMkLst>
          <pc:docMk/>
          <pc:sldMk cId="2414465001" sldId="2174"/>
        </pc:sldMkLst>
        <pc:graphicFrameChg chg="add mod">
          <ac:chgData name="Consorte, Eraldo (E.R.)" userId="1c61c3f5-c3cd-4ee1-acf8-328ce17fff8f" providerId="ADAL" clId="{16274418-3315-48D7-9CDC-0A9B5FCFD0F7}" dt="2023-05-11T03:45:10.727" v="23"/>
          <ac:graphicFrameMkLst>
            <pc:docMk/>
            <pc:sldMk cId="2414465001" sldId="2174"/>
            <ac:graphicFrameMk id="4" creationId="{C60CF013-C798-9E34-04E1-21B34A5C1E1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AFD96-3601-4F17-BB82-DBBBA6C512D5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599602-9E94-449B-AE02-46C30491E28C}">
      <dgm:prSet phldrT="[Text]" custT="1"/>
      <dgm:spPr>
        <a:solidFill>
          <a:schemeClr val="accent4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 </a:t>
          </a:r>
        </a:p>
        <a:p>
          <a:r>
            <a: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INSS</a:t>
          </a:r>
        </a:p>
      </dgm:t>
    </dgm:pt>
    <dgm:pt modelId="{FF371F54-3EAD-4229-B33D-30FA8E522AE4}" type="parTrans" cxnId="{7A02F5AF-F9F5-4778-A66E-DE024A3A34D9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8706E-F8B3-4E84-B216-AB828E178267}" type="sibTrans" cxnId="{7A02F5AF-F9F5-4778-A66E-DE024A3A34D9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54DCC-0420-4B69-949E-C600DAC3EA80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Pessoa </a:t>
          </a:r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Fisíca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F5CF077-1342-46A1-93F1-68D7723F3F8C}" type="parTrans" cxnId="{A9A39EE7-F441-4563-AFFD-666EC4C4FD5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7F18C-7754-4245-BB8D-0DDD9139AB8E}" type="sibTrans" cxnId="{A9A39EE7-F441-4563-AFFD-666EC4C4FD54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4D251-C1DF-49B7-B803-397CC4E374C8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Trabalhador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autônomo</a:t>
          </a:r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70605-D50B-47C5-85E0-6C97CC1DEF2D}" type="parTrans" cxnId="{EB889005-384A-468F-A438-BCA4BE21A4E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3F8D2-E6F1-4C2F-B422-0FF1AFE48807}" type="sibTrans" cxnId="{EB889005-384A-468F-A438-BCA4BE21A4EE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63EA-8C9E-4A6C-8696-EA6202B67EB8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Transportador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Autônomo</a:t>
          </a:r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8F4B1-D56C-40B0-A9BB-A1AC22AA90C0}" type="parTrans" cxnId="{6AD0832E-D0E5-4DFA-A2C1-539A1049A9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208D2-B2AB-46F5-A396-E4E2016A900E}" type="sibTrans" cxnId="{6AD0832E-D0E5-4DFA-A2C1-539A1049A92A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7090F-02B0-44D5-BD4B-E5AE0D1FA7F1}">
      <dgm:prSet phldrT="[Text]" custT="1"/>
      <dgm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Pessoa </a:t>
          </a:r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Jurídica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8F43ED3-A177-4096-B556-EB782F87985E}" type="parTrans" cxnId="{30E0B992-157A-405B-8572-770CFD4D21A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0BA02-AFC8-4BBC-85FF-8CECFE2FDD5C}" type="sibTrans" cxnId="{30E0B992-157A-405B-8572-770CFD4D21A1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D053E-A973-4364-B69E-A280008FFC90}">
      <dgm:prSet phldrT="[Text]" custT="1"/>
      <dgm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EMPREITADA DE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MÃO DE OBRA</a:t>
          </a:r>
        </a:p>
      </dgm:t>
    </dgm:pt>
    <dgm:pt modelId="{0269C22A-A20B-4CCC-917A-8B311E437315}" type="parTrans" cxnId="{06C05031-CC2B-43C8-8D83-6BE882BBEE1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C102C-DAA2-4245-A1D1-9E6A71F7AB05}" type="sibTrans" cxnId="{06C05031-CC2B-43C8-8D83-6BE882BBEE11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28C8D-4122-47D7-B7FB-F388CF6C3000}">
      <dgm:prSet custT="1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INSS 11%</a:t>
          </a:r>
        </a:p>
      </dgm:t>
    </dgm:pt>
    <dgm:pt modelId="{542C2CD9-2A21-4722-8528-5FB4B05AB731}" type="parTrans" cxnId="{1CEBBBCE-A789-4745-947D-9861B5AF62B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8B82F-495B-4449-AB18-F894FFA1EC4F}" type="sibTrans" cxnId="{1CEBBBCE-A789-4745-947D-9861B5AF62B8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AD741-59DE-4633-A525-7FE00DBEB49B}">
      <dgm:prSet custT="1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</a:t>
          </a:r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Cálculo</a:t>
          </a:r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04EEA-C159-4C5C-9FBC-5AD5689D40A4}" type="parTrans" cxnId="{22127F95-3520-4798-BE99-69B42014FA8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822A1-9505-4ED1-92ED-8ECF3EEE4A98}" type="sibTrans" cxnId="{22127F95-3520-4798-BE99-69B42014FA83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DED5E-3919-412A-8377-DE6122E1AD30}">
      <dgm:prSet custT="1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INSS 11%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</a:p>
      </dgm:t>
    </dgm:pt>
    <dgm:pt modelId="{D05EA4EE-52C7-4A7F-9A69-CD36D787717D}" type="parTrans" cxnId="{49B17D65-6E5E-48F0-B40D-53AEA94A534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3E061-C76A-43D4-9951-E6976365CBEB}" type="sibTrans" cxnId="{49B17D65-6E5E-48F0-B40D-53AEA94A5346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15DAA-DE94-4D05-BF16-8D5E13CADE3A}">
      <dgm:prSet custT="1"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</a:t>
          </a:r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Cálculo</a:t>
          </a:r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SEST SENAT</a:t>
          </a:r>
        </a:p>
      </dgm:t>
    </dgm:pt>
    <dgm:pt modelId="{15779972-6EB7-4A17-A8F4-C736B5F0CED0}" type="parTrans" cxnId="{2BBFE0CB-7EA9-4048-B997-094B4E858D3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2C69D-961B-4FA1-8F05-385D9A2E46C1}" type="sibTrans" cxnId="{2BBFE0CB-7EA9-4048-B997-094B4E858D3D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D701A-DD2D-4121-8BFA-FBE1FBF81F9E}">
      <dgm:prSet custT="1"/>
      <dgm:spPr>
        <a:solidFill>
          <a:schemeClr val="tx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LISTA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SERVIÇOS</a:t>
          </a:r>
        </a:p>
      </dgm:t>
    </dgm:pt>
    <dgm:pt modelId="{E61AFEE5-2004-43A9-AA62-07A1459E6FC5}" type="parTrans" cxnId="{801C22C7-1C0F-44EF-839E-A030B3D1501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00C6F-B2A3-4526-8C16-C73AEA735EAF}" type="sibTrans" cxnId="{801C22C7-1C0F-44EF-839E-A030B3D15017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CD513-115F-4B58-815D-06B1F22F397C}">
      <dgm:prSet custT="1"/>
      <dgm:spPr>
        <a:solidFill>
          <a:schemeClr val="tx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LISTA DE SERVIÇOS</a:t>
          </a:r>
        </a:p>
      </dgm:t>
    </dgm:pt>
    <dgm:pt modelId="{3B869A9C-B7D4-4C45-83F4-03ACDF260BAA}" type="parTrans" cxnId="{57BA49A5-970F-4C56-97FD-1793BA15195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168F8-C366-430E-B611-B7728C52D74E}" type="sibTrans" cxnId="{57BA49A5-970F-4C56-97FD-1793BA151951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5067-7ACB-40C2-B29C-E9D30340A5AE}">
      <dgm:prSet custT="1"/>
      <dgm:spPr>
        <a:solidFill>
          <a:schemeClr val="tx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CÁLCULO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DIVERSOS</a:t>
          </a:r>
        </a:p>
      </dgm:t>
    </dgm:pt>
    <dgm:pt modelId="{D29892E2-A45E-4000-9CA5-664212285B28}" type="parTrans" cxnId="{2B754EE7-3BDF-4B4F-AC0A-7EE36FAA095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94586-FEB5-47C2-8565-F409B3018C3F}" type="sibTrans" cxnId="{2B754EE7-3BDF-4B4F-AC0A-7EE36FAA095D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DD7BB-FD91-49EE-AAF5-140AB35E43F7}">
      <dgm:prSet custT="1"/>
      <dgm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CESSÃO DE MÂO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OBRA</a:t>
          </a:r>
        </a:p>
      </dgm:t>
    </dgm:pt>
    <dgm:pt modelId="{8C5DE38B-5BD6-4776-8A20-AEE9D7B23E51}" type="sibTrans" cxnId="{2B80D23B-5A2B-4D63-AF88-2D04D8D865AC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22BD8-B8F5-4AEB-A8DD-53D6A1A29BAD}" type="parTrans" cxnId="{2B80D23B-5A2B-4D63-AF88-2D04D8D865A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00407-B618-4AA0-AE6F-351CCF19973C}">
      <dgm:prSet custT="1"/>
      <dgm:spPr>
        <a:solidFill>
          <a:schemeClr val="tx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CÁLCULO </a:t>
          </a:r>
        </a:p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DIVERSOS</a:t>
          </a:r>
        </a:p>
      </dgm:t>
    </dgm:pt>
    <dgm:pt modelId="{DB5A3344-0E8D-4A20-9A88-3BA2A121512E}" type="sibTrans" cxnId="{06684567-3B55-4758-89F3-E2D11CF50A2A}">
      <dgm:prSet/>
      <dgm:spPr/>
      <dgm:t>
        <a:bodyPr/>
        <a:lstStyle/>
        <a:p>
          <a:endParaRPr lang="en-US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39DDC-3510-46CA-8785-019129068DE0}" type="parTrans" cxnId="{06684567-3B55-4758-89F3-E2D11CF50A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5765A-0C31-45FC-9CF0-BA72F4763B82}">
      <dgm:prSet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EFD-REINF</a:t>
          </a:r>
        </a:p>
      </dgm:t>
    </dgm:pt>
    <dgm:pt modelId="{3E7ABB47-0992-4AED-8D2C-63DCB7F7D613}" type="parTrans" cxnId="{5AB50612-D849-48CE-9018-B04BBFCEBED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2E3D7-C14B-4876-94C5-5576570B9D5B}" type="sibTrans" cxnId="{5AB50612-D849-48CE-9018-B04BBFCEBED8}">
      <dgm:prSet/>
      <dgm:spPr/>
      <dgm:t>
        <a:bodyPr/>
        <a:lstStyle/>
        <a:p>
          <a:endParaRPr lang="pt-BR" sz="1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97D36-6AA4-4EA2-9B50-1966399C3186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pt-B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eSocial </a:t>
          </a:r>
          <a:endParaRPr lang="pt-B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136C4-8209-4327-8AEE-FAB2C9932C4D}" type="parTrans" cxnId="{8084034A-A633-4FBF-B0CD-4F6DEA4C56D0}">
      <dgm:prSet/>
      <dgm:spPr/>
      <dgm:t>
        <a:bodyPr/>
        <a:lstStyle/>
        <a:p>
          <a:endParaRPr lang="pt-BR"/>
        </a:p>
      </dgm:t>
    </dgm:pt>
    <dgm:pt modelId="{826F8A39-C168-4C39-A32B-60F47EDF656F}" type="sibTrans" cxnId="{8084034A-A633-4FBF-B0CD-4F6DEA4C56D0}">
      <dgm:prSet/>
      <dgm:spPr/>
      <dgm:t>
        <a:bodyPr/>
        <a:lstStyle/>
        <a:p>
          <a:endParaRPr lang="pt-BR"/>
        </a:p>
      </dgm:t>
    </dgm:pt>
    <dgm:pt modelId="{22825F0E-93B8-4108-A5E0-6A8E7DCFCFF0}" type="pres">
      <dgm:prSet presAssocID="{9EFAFD96-3601-4F17-BB82-DBBBA6C512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4F496F-6132-43A1-8E0E-746655767AC5}" type="pres">
      <dgm:prSet presAssocID="{19599602-9E94-449B-AE02-46C30491E28C}" presName="hierRoot1" presStyleCnt="0">
        <dgm:presLayoutVars>
          <dgm:hierBranch val="init"/>
        </dgm:presLayoutVars>
      </dgm:prSet>
      <dgm:spPr/>
    </dgm:pt>
    <dgm:pt modelId="{401334BC-A3D9-4400-AF19-A21B337B7BA3}" type="pres">
      <dgm:prSet presAssocID="{19599602-9E94-449B-AE02-46C30491E28C}" presName="rootComposite1" presStyleCnt="0"/>
      <dgm:spPr/>
    </dgm:pt>
    <dgm:pt modelId="{54A49AD3-0B08-4BAE-90A8-F16319F02F8B}" type="pres">
      <dgm:prSet presAssocID="{19599602-9E94-449B-AE02-46C30491E28C}" presName="rootText1" presStyleLbl="node0" presStyleIdx="0" presStyleCnt="1">
        <dgm:presLayoutVars>
          <dgm:chPref val="3"/>
        </dgm:presLayoutVars>
      </dgm:prSet>
      <dgm:spPr/>
    </dgm:pt>
    <dgm:pt modelId="{B473F525-4D7B-4F5D-A1F9-91A94D23738A}" type="pres">
      <dgm:prSet presAssocID="{19599602-9E94-449B-AE02-46C30491E28C}" presName="rootConnector1" presStyleLbl="node1" presStyleIdx="0" presStyleCnt="0"/>
      <dgm:spPr/>
    </dgm:pt>
    <dgm:pt modelId="{6EEFE8F8-7A4F-49CD-B065-F43DDE182CEF}" type="pres">
      <dgm:prSet presAssocID="{19599602-9E94-449B-AE02-46C30491E28C}" presName="hierChild2" presStyleCnt="0"/>
      <dgm:spPr/>
    </dgm:pt>
    <dgm:pt modelId="{8ACD710E-980F-45C5-BA66-1114215BEA13}" type="pres">
      <dgm:prSet presAssocID="{0F8136C4-8209-4327-8AEE-FAB2C9932C4D}" presName="Name37" presStyleLbl="parChTrans1D2" presStyleIdx="0" presStyleCnt="4"/>
      <dgm:spPr/>
    </dgm:pt>
    <dgm:pt modelId="{366102EB-32FC-49C5-ABE8-0010ED3F111C}" type="pres">
      <dgm:prSet presAssocID="{CF397D36-6AA4-4EA2-9B50-1966399C3186}" presName="hierRoot2" presStyleCnt="0">
        <dgm:presLayoutVars>
          <dgm:hierBranch val="init"/>
        </dgm:presLayoutVars>
      </dgm:prSet>
      <dgm:spPr/>
    </dgm:pt>
    <dgm:pt modelId="{60F1BBEB-FFA8-46A6-8345-330C24461876}" type="pres">
      <dgm:prSet presAssocID="{CF397D36-6AA4-4EA2-9B50-1966399C3186}" presName="rootComposite" presStyleCnt="0"/>
      <dgm:spPr/>
    </dgm:pt>
    <dgm:pt modelId="{9D52C6D6-3C88-4EA1-A156-A4223C4E8AD0}" type="pres">
      <dgm:prSet presAssocID="{CF397D36-6AA4-4EA2-9B50-1966399C3186}" presName="rootText" presStyleLbl="node2" presStyleIdx="0" presStyleCnt="4">
        <dgm:presLayoutVars>
          <dgm:chPref val="3"/>
        </dgm:presLayoutVars>
      </dgm:prSet>
      <dgm:spPr/>
    </dgm:pt>
    <dgm:pt modelId="{FC24A52B-48FD-4015-B75F-ED2569118020}" type="pres">
      <dgm:prSet presAssocID="{CF397D36-6AA4-4EA2-9B50-1966399C3186}" presName="rootConnector" presStyleLbl="node2" presStyleIdx="0" presStyleCnt="4"/>
      <dgm:spPr/>
    </dgm:pt>
    <dgm:pt modelId="{DF8C6322-468D-48CA-BCE7-E586495E0CAB}" type="pres">
      <dgm:prSet presAssocID="{CF397D36-6AA4-4EA2-9B50-1966399C3186}" presName="hierChild4" presStyleCnt="0"/>
      <dgm:spPr/>
    </dgm:pt>
    <dgm:pt modelId="{F7FB6E8B-4882-420E-8861-D49957C542FE}" type="pres">
      <dgm:prSet presAssocID="{CF397D36-6AA4-4EA2-9B50-1966399C3186}" presName="hierChild5" presStyleCnt="0"/>
      <dgm:spPr/>
    </dgm:pt>
    <dgm:pt modelId="{C12C28F2-D43D-440D-84D6-75A005E650FF}" type="pres">
      <dgm:prSet presAssocID="{6F5CF077-1342-46A1-93F1-68D7723F3F8C}" presName="Name37" presStyleLbl="parChTrans1D2" presStyleIdx="1" presStyleCnt="4"/>
      <dgm:spPr/>
    </dgm:pt>
    <dgm:pt modelId="{F429E27B-8AEB-492E-89AF-B9D7B0BF22AB}" type="pres">
      <dgm:prSet presAssocID="{6FD54DCC-0420-4B69-949E-C600DAC3EA80}" presName="hierRoot2" presStyleCnt="0">
        <dgm:presLayoutVars>
          <dgm:hierBranch val="init"/>
        </dgm:presLayoutVars>
      </dgm:prSet>
      <dgm:spPr/>
    </dgm:pt>
    <dgm:pt modelId="{0155BEC6-704E-4FB5-BCBB-7AA54A304886}" type="pres">
      <dgm:prSet presAssocID="{6FD54DCC-0420-4B69-949E-C600DAC3EA80}" presName="rootComposite" presStyleCnt="0"/>
      <dgm:spPr/>
    </dgm:pt>
    <dgm:pt modelId="{098D22E7-5812-4411-805B-0C5F28C6B3EF}" type="pres">
      <dgm:prSet presAssocID="{6FD54DCC-0420-4B69-949E-C600DAC3EA80}" presName="rootText" presStyleLbl="node2" presStyleIdx="1" presStyleCnt="4">
        <dgm:presLayoutVars>
          <dgm:chPref val="3"/>
        </dgm:presLayoutVars>
      </dgm:prSet>
      <dgm:spPr/>
    </dgm:pt>
    <dgm:pt modelId="{D0A19143-2172-44BE-A7C6-D41FFC756830}" type="pres">
      <dgm:prSet presAssocID="{6FD54DCC-0420-4B69-949E-C600DAC3EA80}" presName="rootConnector" presStyleLbl="node2" presStyleIdx="1" presStyleCnt="4"/>
      <dgm:spPr/>
    </dgm:pt>
    <dgm:pt modelId="{DEE5260D-AEA1-4403-BEA7-9A0E0EACD4F2}" type="pres">
      <dgm:prSet presAssocID="{6FD54DCC-0420-4B69-949E-C600DAC3EA80}" presName="hierChild4" presStyleCnt="0"/>
      <dgm:spPr/>
    </dgm:pt>
    <dgm:pt modelId="{5C69425F-E132-463F-BE88-79929A5A6B0B}" type="pres">
      <dgm:prSet presAssocID="{83470605-D50B-47C5-85E0-6C97CC1DEF2D}" presName="Name37" presStyleLbl="parChTrans1D3" presStyleIdx="0" presStyleCnt="4"/>
      <dgm:spPr/>
    </dgm:pt>
    <dgm:pt modelId="{892F9E6E-4AEF-4581-873C-A571470000B2}" type="pres">
      <dgm:prSet presAssocID="{1A94D251-C1DF-49B7-B803-397CC4E374C8}" presName="hierRoot2" presStyleCnt="0">
        <dgm:presLayoutVars>
          <dgm:hierBranch val="init"/>
        </dgm:presLayoutVars>
      </dgm:prSet>
      <dgm:spPr/>
    </dgm:pt>
    <dgm:pt modelId="{C4060B6B-D013-4478-B70E-DE434D57A83A}" type="pres">
      <dgm:prSet presAssocID="{1A94D251-C1DF-49B7-B803-397CC4E374C8}" presName="rootComposite" presStyleCnt="0"/>
      <dgm:spPr/>
    </dgm:pt>
    <dgm:pt modelId="{E13FA9B8-CA4C-48DA-8DF3-76E4F17331E6}" type="pres">
      <dgm:prSet presAssocID="{1A94D251-C1DF-49B7-B803-397CC4E374C8}" presName="rootText" presStyleLbl="node3" presStyleIdx="0" presStyleCnt="4">
        <dgm:presLayoutVars>
          <dgm:chPref val="3"/>
        </dgm:presLayoutVars>
      </dgm:prSet>
      <dgm:spPr/>
    </dgm:pt>
    <dgm:pt modelId="{E3C761C6-D246-4E74-9DED-8F8A3BFD1849}" type="pres">
      <dgm:prSet presAssocID="{1A94D251-C1DF-49B7-B803-397CC4E374C8}" presName="rootConnector" presStyleLbl="node3" presStyleIdx="0" presStyleCnt="4"/>
      <dgm:spPr/>
    </dgm:pt>
    <dgm:pt modelId="{1FE3C25F-5433-4CE3-982C-B5681B15F3BB}" type="pres">
      <dgm:prSet presAssocID="{1A94D251-C1DF-49B7-B803-397CC4E374C8}" presName="hierChild4" presStyleCnt="0"/>
      <dgm:spPr/>
    </dgm:pt>
    <dgm:pt modelId="{F957E6B1-81B1-448B-AA64-E10E7E1243EC}" type="pres">
      <dgm:prSet presAssocID="{542C2CD9-2A21-4722-8528-5FB4B05AB731}" presName="Name37" presStyleLbl="parChTrans1D4" presStyleIdx="0" presStyleCnt="8"/>
      <dgm:spPr/>
    </dgm:pt>
    <dgm:pt modelId="{E09FB561-DC36-423B-AE59-21A6A7DF5372}" type="pres">
      <dgm:prSet presAssocID="{17B28C8D-4122-47D7-B7FB-F388CF6C3000}" presName="hierRoot2" presStyleCnt="0">
        <dgm:presLayoutVars>
          <dgm:hierBranch val="init"/>
        </dgm:presLayoutVars>
      </dgm:prSet>
      <dgm:spPr/>
    </dgm:pt>
    <dgm:pt modelId="{3E8062B1-0078-4172-8C6B-59C7BAC39ACD}" type="pres">
      <dgm:prSet presAssocID="{17B28C8D-4122-47D7-B7FB-F388CF6C3000}" presName="rootComposite" presStyleCnt="0"/>
      <dgm:spPr/>
    </dgm:pt>
    <dgm:pt modelId="{0DAC3894-ED81-436E-A26B-8106C0D072E7}" type="pres">
      <dgm:prSet presAssocID="{17B28C8D-4122-47D7-B7FB-F388CF6C3000}" presName="rootText" presStyleLbl="node4" presStyleIdx="0" presStyleCnt="8">
        <dgm:presLayoutVars>
          <dgm:chPref val="3"/>
        </dgm:presLayoutVars>
      </dgm:prSet>
      <dgm:spPr/>
    </dgm:pt>
    <dgm:pt modelId="{CE5578D3-FB2B-4B94-8947-A58DC42EE3A1}" type="pres">
      <dgm:prSet presAssocID="{17B28C8D-4122-47D7-B7FB-F388CF6C3000}" presName="rootConnector" presStyleLbl="node4" presStyleIdx="0" presStyleCnt="8"/>
      <dgm:spPr/>
    </dgm:pt>
    <dgm:pt modelId="{2C7BE826-C51D-416C-8A13-F6BA2964AEEA}" type="pres">
      <dgm:prSet presAssocID="{17B28C8D-4122-47D7-B7FB-F388CF6C3000}" presName="hierChild4" presStyleCnt="0"/>
      <dgm:spPr/>
    </dgm:pt>
    <dgm:pt modelId="{D012579E-7B57-4210-A4AD-EC94BEB04299}" type="pres">
      <dgm:prSet presAssocID="{17B28C8D-4122-47D7-B7FB-F388CF6C3000}" presName="hierChild5" presStyleCnt="0"/>
      <dgm:spPr/>
    </dgm:pt>
    <dgm:pt modelId="{CD52BAA9-FC35-42B0-8490-FF28D56BF5E9}" type="pres">
      <dgm:prSet presAssocID="{38E04EEA-C159-4C5C-9FBC-5AD5689D40A4}" presName="Name37" presStyleLbl="parChTrans1D4" presStyleIdx="1" presStyleCnt="8"/>
      <dgm:spPr/>
    </dgm:pt>
    <dgm:pt modelId="{AE1FA04E-222F-4D53-AE5B-C881FE43989C}" type="pres">
      <dgm:prSet presAssocID="{046AD741-59DE-4633-A525-7FE00DBEB49B}" presName="hierRoot2" presStyleCnt="0">
        <dgm:presLayoutVars>
          <dgm:hierBranch val="init"/>
        </dgm:presLayoutVars>
      </dgm:prSet>
      <dgm:spPr/>
    </dgm:pt>
    <dgm:pt modelId="{D9DBCDE7-D656-4BA0-B1FE-B775EDAA1949}" type="pres">
      <dgm:prSet presAssocID="{046AD741-59DE-4633-A525-7FE00DBEB49B}" presName="rootComposite" presStyleCnt="0"/>
      <dgm:spPr/>
    </dgm:pt>
    <dgm:pt modelId="{9DF8E4B5-E2DC-4DA0-9878-2A70AA91CF42}" type="pres">
      <dgm:prSet presAssocID="{046AD741-59DE-4633-A525-7FE00DBEB49B}" presName="rootText" presStyleLbl="node4" presStyleIdx="1" presStyleCnt="8">
        <dgm:presLayoutVars>
          <dgm:chPref val="3"/>
        </dgm:presLayoutVars>
      </dgm:prSet>
      <dgm:spPr/>
    </dgm:pt>
    <dgm:pt modelId="{DEE42B15-74C7-481F-8EDF-C818D84A7B0B}" type="pres">
      <dgm:prSet presAssocID="{046AD741-59DE-4633-A525-7FE00DBEB49B}" presName="rootConnector" presStyleLbl="node4" presStyleIdx="1" presStyleCnt="8"/>
      <dgm:spPr/>
    </dgm:pt>
    <dgm:pt modelId="{A23C0B98-3312-473A-9972-D724C4FF7064}" type="pres">
      <dgm:prSet presAssocID="{046AD741-59DE-4633-A525-7FE00DBEB49B}" presName="hierChild4" presStyleCnt="0"/>
      <dgm:spPr/>
    </dgm:pt>
    <dgm:pt modelId="{409B19BB-367F-4E0C-BC4C-89A70267A975}" type="pres">
      <dgm:prSet presAssocID="{046AD741-59DE-4633-A525-7FE00DBEB49B}" presName="hierChild5" presStyleCnt="0"/>
      <dgm:spPr/>
    </dgm:pt>
    <dgm:pt modelId="{0C4E6145-507B-4166-9B01-B9ACEFB3559F}" type="pres">
      <dgm:prSet presAssocID="{1A94D251-C1DF-49B7-B803-397CC4E374C8}" presName="hierChild5" presStyleCnt="0"/>
      <dgm:spPr/>
    </dgm:pt>
    <dgm:pt modelId="{9957C0C1-FBBB-4F42-899C-CCC917CDEBB2}" type="pres">
      <dgm:prSet presAssocID="{C618F4B1-D56C-40B0-A9BB-A1AC22AA90C0}" presName="Name37" presStyleLbl="parChTrans1D3" presStyleIdx="1" presStyleCnt="4"/>
      <dgm:spPr/>
    </dgm:pt>
    <dgm:pt modelId="{FFF8B045-7138-49A8-B801-FE6F32A65764}" type="pres">
      <dgm:prSet presAssocID="{D6D663EA-8C9E-4A6C-8696-EA6202B67EB8}" presName="hierRoot2" presStyleCnt="0">
        <dgm:presLayoutVars>
          <dgm:hierBranch val="init"/>
        </dgm:presLayoutVars>
      </dgm:prSet>
      <dgm:spPr/>
    </dgm:pt>
    <dgm:pt modelId="{63101CEB-8340-4C16-8A64-019DEAD54FF4}" type="pres">
      <dgm:prSet presAssocID="{D6D663EA-8C9E-4A6C-8696-EA6202B67EB8}" presName="rootComposite" presStyleCnt="0"/>
      <dgm:spPr/>
    </dgm:pt>
    <dgm:pt modelId="{57879EE8-0C0D-4B38-9C3C-55BFC32629AC}" type="pres">
      <dgm:prSet presAssocID="{D6D663EA-8C9E-4A6C-8696-EA6202B67EB8}" presName="rootText" presStyleLbl="node3" presStyleIdx="1" presStyleCnt="4">
        <dgm:presLayoutVars>
          <dgm:chPref val="3"/>
        </dgm:presLayoutVars>
      </dgm:prSet>
      <dgm:spPr/>
    </dgm:pt>
    <dgm:pt modelId="{D10204C1-5852-46D9-9FDF-B10181BB526A}" type="pres">
      <dgm:prSet presAssocID="{D6D663EA-8C9E-4A6C-8696-EA6202B67EB8}" presName="rootConnector" presStyleLbl="node3" presStyleIdx="1" presStyleCnt="4"/>
      <dgm:spPr/>
    </dgm:pt>
    <dgm:pt modelId="{E593AF57-360A-4E37-A062-C0F366540E7B}" type="pres">
      <dgm:prSet presAssocID="{D6D663EA-8C9E-4A6C-8696-EA6202B67EB8}" presName="hierChild4" presStyleCnt="0"/>
      <dgm:spPr/>
    </dgm:pt>
    <dgm:pt modelId="{D3C94015-1950-4866-A801-43EA2AB96040}" type="pres">
      <dgm:prSet presAssocID="{D05EA4EE-52C7-4A7F-9A69-CD36D787717D}" presName="Name37" presStyleLbl="parChTrans1D4" presStyleIdx="2" presStyleCnt="8"/>
      <dgm:spPr/>
    </dgm:pt>
    <dgm:pt modelId="{019C6A42-4F1C-412D-9B5D-F5F01A1285F0}" type="pres">
      <dgm:prSet presAssocID="{A42DED5E-3919-412A-8377-DE6122E1AD30}" presName="hierRoot2" presStyleCnt="0">
        <dgm:presLayoutVars>
          <dgm:hierBranch val="init"/>
        </dgm:presLayoutVars>
      </dgm:prSet>
      <dgm:spPr/>
    </dgm:pt>
    <dgm:pt modelId="{9CFBD88D-6F0A-4D81-88E2-E03816A1A410}" type="pres">
      <dgm:prSet presAssocID="{A42DED5E-3919-412A-8377-DE6122E1AD30}" presName="rootComposite" presStyleCnt="0"/>
      <dgm:spPr/>
    </dgm:pt>
    <dgm:pt modelId="{6DE9A829-9EE9-4C73-A0E2-1116603C8C89}" type="pres">
      <dgm:prSet presAssocID="{A42DED5E-3919-412A-8377-DE6122E1AD30}" presName="rootText" presStyleLbl="node4" presStyleIdx="2" presStyleCnt="8">
        <dgm:presLayoutVars>
          <dgm:chPref val="3"/>
        </dgm:presLayoutVars>
      </dgm:prSet>
      <dgm:spPr/>
    </dgm:pt>
    <dgm:pt modelId="{812E4657-F71F-450D-910C-C24DA2FE472B}" type="pres">
      <dgm:prSet presAssocID="{A42DED5E-3919-412A-8377-DE6122E1AD30}" presName="rootConnector" presStyleLbl="node4" presStyleIdx="2" presStyleCnt="8"/>
      <dgm:spPr/>
    </dgm:pt>
    <dgm:pt modelId="{2811F65C-E7DB-4582-AA3D-A0443F5E230E}" type="pres">
      <dgm:prSet presAssocID="{A42DED5E-3919-412A-8377-DE6122E1AD30}" presName="hierChild4" presStyleCnt="0"/>
      <dgm:spPr/>
    </dgm:pt>
    <dgm:pt modelId="{E23FD422-DAB9-4839-9321-FAF63A7C3B90}" type="pres">
      <dgm:prSet presAssocID="{A42DED5E-3919-412A-8377-DE6122E1AD30}" presName="hierChild5" presStyleCnt="0"/>
      <dgm:spPr/>
    </dgm:pt>
    <dgm:pt modelId="{49D959A5-7358-47E7-95BC-AD81FF7D9FED}" type="pres">
      <dgm:prSet presAssocID="{15779972-6EB7-4A17-A8F4-C736B5F0CED0}" presName="Name37" presStyleLbl="parChTrans1D4" presStyleIdx="3" presStyleCnt="8"/>
      <dgm:spPr/>
    </dgm:pt>
    <dgm:pt modelId="{255A0415-6C9B-4424-8F0D-9E78D694082F}" type="pres">
      <dgm:prSet presAssocID="{36515DAA-DE94-4D05-BF16-8D5E13CADE3A}" presName="hierRoot2" presStyleCnt="0">
        <dgm:presLayoutVars>
          <dgm:hierBranch val="init"/>
        </dgm:presLayoutVars>
      </dgm:prSet>
      <dgm:spPr/>
    </dgm:pt>
    <dgm:pt modelId="{5D78AB24-3353-47B1-83E6-44AAC7E319E2}" type="pres">
      <dgm:prSet presAssocID="{36515DAA-DE94-4D05-BF16-8D5E13CADE3A}" presName="rootComposite" presStyleCnt="0"/>
      <dgm:spPr/>
    </dgm:pt>
    <dgm:pt modelId="{C8301FBE-5040-442E-8BC2-289F1EB84B6F}" type="pres">
      <dgm:prSet presAssocID="{36515DAA-DE94-4D05-BF16-8D5E13CADE3A}" presName="rootText" presStyleLbl="node4" presStyleIdx="3" presStyleCnt="8">
        <dgm:presLayoutVars>
          <dgm:chPref val="3"/>
        </dgm:presLayoutVars>
      </dgm:prSet>
      <dgm:spPr/>
    </dgm:pt>
    <dgm:pt modelId="{82BB2BA0-7EA0-4241-9A03-960FF92B84A4}" type="pres">
      <dgm:prSet presAssocID="{36515DAA-DE94-4D05-BF16-8D5E13CADE3A}" presName="rootConnector" presStyleLbl="node4" presStyleIdx="3" presStyleCnt="8"/>
      <dgm:spPr/>
    </dgm:pt>
    <dgm:pt modelId="{F115D617-E21D-484B-A592-81B12AC349C9}" type="pres">
      <dgm:prSet presAssocID="{36515DAA-DE94-4D05-BF16-8D5E13CADE3A}" presName="hierChild4" presStyleCnt="0"/>
      <dgm:spPr/>
    </dgm:pt>
    <dgm:pt modelId="{CB69B08D-7B90-4756-8971-C6718EDB8C1E}" type="pres">
      <dgm:prSet presAssocID="{36515DAA-DE94-4D05-BF16-8D5E13CADE3A}" presName="hierChild5" presStyleCnt="0"/>
      <dgm:spPr/>
    </dgm:pt>
    <dgm:pt modelId="{3C67B288-D522-48FC-8DCB-9DD6D463FEAA}" type="pres">
      <dgm:prSet presAssocID="{D6D663EA-8C9E-4A6C-8696-EA6202B67EB8}" presName="hierChild5" presStyleCnt="0"/>
      <dgm:spPr/>
    </dgm:pt>
    <dgm:pt modelId="{120CCD07-2697-44C2-B685-8BE6274874F5}" type="pres">
      <dgm:prSet presAssocID="{6FD54DCC-0420-4B69-949E-C600DAC3EA80}" presName="hierChild5" presStyleCnt="0"/>
      <dgm:spPr/>
    </dgm:pt>
    <dgm:pt modelId="{A3667FCA-CE51-469C-98CF-577A1DC29AF2}" type="pres">
      <dgm:prSet presAssocID="{48F43ED3-A177-4096-B556-EB782F87985E}" presName="Name37" presStyleLbl="parChTrans1D2" presStyleIdx="2" presStyleCnt="4"/>
      <dgm:spPr/>
    </dgm:pt>
    <dgm:pt modelId="{062C28B6-2CE1-43A2-A473-0639F244DCB7}" type="pres">
      <dgm:prSet presAssocID="{0C87090F-02B0-44D5-BD4B-E5AE0D1FA7F1}" presName="hierRoot2" presStyleCnt="0">
        <dgm:presLayoutVars>
          <dgm:hierBranch val="init"/>
        </dgm:presLayoutVars>
      </dgm:prSet>
      <dgm:spPr/>
    </dgm:pt>
    <dgm:pt modelId="{CC4A1B8F-B588-4986-BB19-8D9F6A622E44}" type="pres">
      <dgm:prSet presAssocID="{0C87090F-02B0-44D5-BD4B-E5AE0D1FA7F1}" presName="rootComposite" presStyleCnt="0"/>
      <dgm:spPr/>
    </dgm:pt>
    <dgm:pt modelId="{BA50FAC6-48CE-4CD3-95B1-F7F3D440B519}" type="pres">
      <dgm:prSet presAssocID="{0C87090F-02B0-44D5-BD4B-E5AE0D1FA7F1}" presName="rootText" presStyleLbl="node2" presStyleIdx="2" presStyleCnt="4">
        <dgm:presLayoutVars>
          <dgm:chPref val="3"/>
        </dgm:presLayoutVars>
      </dgm:prSet>
      <dgm:spPr/>
    </dgm:pt>
    <dgm:pt modelId="{D454EE14-BE7F-458D-B34C-2D0DAB49931F}" type="pres">
      <dgm:prSet presAssocID="{0C87090F-02B0-44D5-BD4B-E5AE0D1FA7F1}" presName="rootConnector" presStyleLbl="node2" presStyleIdx="2" presStyleCnt="4"/>
      <dgm:spPr/>
    </dgm:pt>
    <dgm:pt modelId="{5D1B65C4-E613-44F2-87EF-CE8D638145A5}" type="pres">
      <dgm:prSet presAssocID="{0C87090F-02B0-44D5-BD4B-E5AE0D1FA7F1}" presName="hierChild4" presStyleCnt="0"/>
      <dgm:spPr/>
    </dgm:pt>
    <dgm:pt modelId="{B6D3E042-26A7-4585-92F4-880D651BBF2A}" type="pres">
      <dgm:prSet presAssocID="{0269C22A-A20B-4CCC-917A-8B311E437315}" presName="Name37" presStyleLbl="parChTrans1D3" presStyleIdx="2" presStyleCnt="4"/>
      <dgm:spPr/>
    </dgm:pt>
    <dgm:pt modelId="{174A2D12-F13A-4A26-AAB9-5873A3D14C41}" type="pres">
      <dgm:prSet presAssocID="{A97D053E-A973-4364-B69E-A280008FFC90}" presName="hierRoot2" presStyleCnt="0">
        <dgm:presLayoutVars>
          <dgm:hierBranch val="init"/>
        </dgm:presLayoutVars>
      </dgm:prSet>
      <dgm:spPr/>
    </dgm:pt>
    <dgm:pt modelId="{67723773-3EB0-4F8C-9C88-46EE8E46B101}" type="pres">
      <dgm:prSet presAssocID="{A97D053E-A973-4364-B69E-A280008FFC90}" presName="rootComposite" presStyleCnt="0"/>
      <dgm:spPr/>
    </dgm:pt>
    <dgm:pt modelId="{CA13D10D-6239-447E-891D-B6A80AFCD5C2}" type="pres">
      <dgm:prSet presAssocID="{A97D053E-A973-4364-B69E-A280008FFC90}" presName="rootText" presStyleLbl="node3" presStyleIdx="2" presStyleCnt="4">
        <dgm:presLayoutVars>
          <dgm:chPref val="3"/>
        </dgm:presLayoutVars>
      </dgm:prSet>
      <dgm:spPr/>
    </dgm:pt>
    <dgm:pt modelId="{5B5DDA73-11E5-430C-95D3-BE5FB6C7CBFD}" type="pres">
      <dgm:prSet presAssocID="{A97D053E-A973-4364-B69E-A280008FFC90}" presName="rootConnector" presStyleLbl="node3" presStyleIdx="2" presStyleCnt="4"/>
      <dgm:spPr/>
    </dgm:pt>
    <dgm:pt modelId="{137AF74F-2352-4D9F-ACF0-0219B96CE490}" type="pres">
      <dgm:prSet presAssocID="{A97D053E-A973-4364-B69E-A280008FFC90}" presName="hierChild4" presStyleCnt="0"/>
      <dgm:spPr/>
    </dgm:pt>
    <dgm:pt modelId="{478F9D81-34AC-4C7C-AF35-1AA953C52456}" type="pres">
      <dgm:prSet presAssocID="{E61AFEE5-2004-43A9-AA62-07A1459E6FC5}" presName="Name37" presStyleLbl="parChTrans1D4" presStyleIdx="4" presStyleCnt="8"/>
      <dgm:spPr/>
    </dgm:pt>
    <dgm:pt modelId="{CE11780F-C53E-41E6-BBBF-F63CD22D211C}" type="pres">
      <dgm:prSet presAssocID="{BF1D701A-DD2D-4121-8BFA-FBE1FBF81F9E}" presName="hierRoot2" presStyleCnt="0">
        <dgm:presLayoutVars>
          <dgm:hierBranch val="init"/>
        </dgm:presLayoutVars>
      </dgm:prSet>
      <dgm:spPr/>
    </dgm:pt>
    <dgm:pt modelId="{D1C020F9-EED7-4BCA-A843-4BC06ADD8FF2}" type="pres">
      <dgm:prSet presAssocID="{BF1D701A-DD2D-4121-8BFA-FBE1FBF81F9E}" presName="rootComposite" presStyleCnt="0"/>
      <dgm:spPr/>
    </dgm:pt>
    <dgm:pt modelId="{0A740E7F-41EB-47F9-884B-557FEC0C8FF8}" type="pres">
      <dgm:prSet presAssocID="{BF1D701A-DD2D-4121-8BFA-FBE1FBF81F9E}" presName="rootText" presStyleLbl="node4" presStyleIdx="4" presStyleCnt="8">
        <dgm:presLayoutVars>
          <dgm:chPref val="3"/>
        </dgm:presLayoutVars>
      </dgm:prSet>
      <dgm:spPr/>
    </dgm:pt>
    <dgm:pt modelId="{4691E73D-9D69-4846-8297-0F9B81F797AA}" type="pres">
      <dgm:prSet presAssocID="{BF1D701A-DD2D-4121-8BFA-FBE1FBF81F9E}" presName="rootConnector" presStyleLbl="node4" presStyleIdx="4" presStyleCnt="8"/>
      <dgm:spPr/>
    </dgm:pt>
    <dgm:pt modelId="{F992922A-F54B-4C88-B057-F563AC555BA2}" type="pres">
      <dgm:prSet presAssocID="{BF1D701A-DD2D-4121-8BFA-FBE1FBF81F9E}" presName="hierChild4" presStyleCnt="0"/>
      <dgm:spPr/>
    </dgm:pt>
    <dgm:pt modelId="{25695E5E-C81C-45FF-B164-13A0986EA8D3}" type="pres">
      <dgm:prSet presAssocID="{BF1D701A-DD2D-4121-8BFA-FBE1FBF81F9E}" presName="hierChild5" presStyleCnt="0"/>
      <dgm:spPr/>
    </dgm:pt>
    <dgm:pt modelId="{57B39586-CC16-4E0B-AF30-299765A19D79}" type="pres">
      <dgm:prSet presAssocID="{B3F39DDC-3510-46CA-8785-019129068DE0}" presName="Name37" presStyleLbl="parChTrans1D4" presStyleIdx="5" presStyleCnt="8"/>
      <dgm:spPr/>
    </dgm:pt>
    <dgm:pt modelId="{23091249-1086-4D0B-B965-5B59155E8F5B}" type="pres">
      <dgm:prSet presAssocID="{79000407-B618-4AA0-AE6F-351CCF19973C}" presName="hierRoot2" presStyleCnt="0">
        <dgm:presLayoutVars>
          <dgm:hierBranch val="init"/>
        </dgm:presLayoutVars>
      </dgm:prSet>
      <dgm:spPr/>
    </dgm:pt>
    <dgm:pt modelId="{FF279BEA-2D6A-4C35-9491-B16B256D4788}" type="pres">
      <dgm:prSet presAssocID="{79000407-B618-4AA0-AE6F-351CCF19973C}" presName="rootComposite" presStyleCnt="0"/>
      <dgm:spPr/>
    </dgm:pt>
    <dgm:pt modelId="{4F09A521-A45D-4E64-AD51-CB2349D277F4}" type="pres">
      <dgm:prSet presAssocID="{79000407-B618-4AA0-AE6F-351CCF19973C}" presName="rootText" presStyleLbl="node4" presStyleIdx="5" presStyleCnt="8">
        <dgm:presLayoutVars>
          <dgm:chPref val="3"/>
        </dgm:presLayoutVars>
      </dgm:prSet>
      <dgm:spPr/>
    </dgm:pt>
    <dgm:pt modelId="{61074823-7772-4AAE-9225-CD3C66F724A3}" type="pres">
      <dgm:prSet presAssocID="{79000407-B618-4AA0-AE6F-351CCF19973C}" presName="rootConnector" presStyleLbl="node4" presStyleIdx="5" presStyleCnt="8"/>
      <dgm:spPr/>
    </dgm:pt>
    <dgm:pt modelId="{DB8EEC42-1FF4-4B79-A468-D552953C3256}" type="pres">
      <dgm:prSet presAssocID="{79000407-B618-4AA0-AE6F-351CCF19973C}" presName="hierChild4" presStyleCnt="0"/>
      <dgm:spPr/>
    </dgm:pt>
    <dgm:pt modelId="{E31087AF-62E4-4575-A30F-B7FF64F96F16}" type="pres">
      <dgm:prSet presAssocID="{79000407-B618-4AA0-AE6F-351CCF19973C}" presName="hierChild5" presStyleCnt="0"/>
      <dgm:spPr/>
    </dgm:pt>
    <dgm:pt modelId="{A3DF90EA-30D6-4F55-9FBC-CE29709BC85B}" type="pres">
      <dgm:prSet presAssocID="{A97D053E-A973-4364-B69E-A280008FFC90}" presName="hierChild5" presStyleCnt="0"/>
      <dgm:spPr/>
    </dgm:pt>
    <dgm:pt modelId="{FC0BA4A9-4151-4DBF-B439-DBEBB2A8F9ED}" type="pres">
      <dgm:prSet presAssocID="{E3D22BD8-B8F5-4AEB-A8DD-53D6A1A29BAD}" presName="Name37" presStyleLbl="parChTrans1D3" presStyleIdx="3" presStyleCnt="4"/>
      <dgm:spPr/>
    </dgm:pt>
    <dgm:pt modelId="{EC8422AA-6263-4F46-B627-305FB04474A4}" type="pres">
      <dgm:prSet presAssocID="{991DD7BB-FD91-49EE-AAF5-140AB35E43F7}" presName="hierRoot2" presStyleCnt="0">
        <dgm:presLayoutVars>
          <dgm:hierBranch val="init"/>
        </dgm:presLayoutVars>
      </dgm:prSet>
      <dgm:spPr/>
    </dgm:pt>
    <dgm:pt modelId="{E7080B46-8054-4B06-A6EE-744DA82D14E9}" type="pres">
      <dgm:prSet presAssocID="{991DD7BB-FD91-49EE-AAF5-140AB35E43F7}" presName="rootComposite" presStyleCnt="0"/>
      <dgm:spPr/>
    </dgm:pt>
    <dgm:pt modelId="{89421A45-2A89-4A88-AE8F-4F34563AD113}" type="pres">
      <dgm:prSet presAssocID="{991DD7BB-FD91-49EE-AAF5-140AB35E43F7}" presName="rootText" presStyleLbl="node3" presStyleIdx="3" presStyleCnt="4">
        <dgm:presLayoutVars>
          <dgm:chPref val="3"/>
        </dgm:presLayoutVars>
      </dgm:prSet>
      <dgm:spPr/>
    </dgm:pt>
    <dgm:pt modelId="{E36E9885-635F-4FA6-8A85-E9C732BF4020}" type="pres">
      <dgm:prSet presAssocID="{991DD7BB-FD91-49EE-AAF5-140AB35E43F7}" presName="rootConnector" presStyleLbl="node3" presStyleIdx="3" presStyleCnt="4"/>
      <dgm:spPr/>
    </dgm:pt>
    <dgm:pt modelId="{5CB3E425-EC28-411F-8CFA-E386C736ABF0}" type="pres">
      <dgm:prSet presAssocID="{991DD7BB-FD91-49EE-AAF5-140AB35E43F7}" presName="hierChild4" presStyleCnt="0"/>
      <dgm:spPr/>
    </dgm:pt>
    <dgm:pt modelId="{8B14EEEE-E486-42F5-9103-38298A26464F}" type="pres">
      <dgm:prSet presAssocID="{3B869A9C-B7D4-4C45-83F4-03ACDF260BAA}" presName="Name37" presStyleLbl="parChTrans1D4" presStyleIdx="6" presStyleCnt="8"/>
      <dgm:spPr/>
    </dgm:pt>
    <dgm:pt modelId="{7B7C0A1A-4925-4F2A-A874-FFF4D41D33E7}" type="pres">
      <dgm:prSet presAssocID="{3E8CD513-115F-4B58-815D-06B1F22F397C}" presName="hierRoot2" presStyleCnt="0">
        <dgm:presLayoutVars>
          <dgm:hierBranch val="init"/>
        </dgm:presLayoutVars>
      </dgm:prSet>
      <dgm:spPr/>
    </dgm:pt>
    <dgm:pt modelId="{F6A5F3DC-A581-4109-BB6F-9DA826FF1772}" type="pres">
      <dgm:prSet presAssocID="{3E8CD513-115F-4B58-815D-06B1F22F397C}" presName="rootComposite" presStyleCnt="0"/>
      <dgm:spPr/>
    </dgm:pt>
    <dgm:pt modelId="{A665D415-4F2F-439F-8D36-E91D979D69D6}" type="pres">
      <dgm:prSet presAssocID="{3E8CD513-115F-4B58-815D-06B1F22F397C}" presName="rootText" presStyleLbl="node4" presStyleIdx="6" presStyleCnt="8">
        <dgm:presLayoutVars>
          <dgm:chPref val="3"/>
        </dgm:presLayoutVars>
      </dgm:prSet>
      <dgm:spPr/>
    </dgm:pt>
    <dgm:pt modelId="{757AE488-EDAF-4BC4-A8B9-273E3F7825E4}" type="pres">
      <dgm:prSet presAssocID="{3E8CD513-115F-4B58-815D-06B1F22F397C}" presName="rootConnector" presStyleLbl="node4" presStyleIdx="6" presStyleCnt="8"/>
      <dgm:spPr/>
    </dgm:pt>
    <dgm:pt modelId="{7B8C4FB0-449C-4ED2-90CC-15C66B594679}" type="pres">
      <dgm:prSet presAssocID="{3E8CD513-115F-4B58-815D-06B1F22F397C}" presName="hierChild4" presStyleCnt="0"/>
      <dgm:spPr/>
    </dgm:pt>
    <dgm:pt modelId="{FBC9B381-3CDD-40E4-BBBD-C9680DFD86B2}" type="pres">
      <dgm:prSet presAssocID="{3E8CD513-115F-4B58-815D-06B1F22F397C}" presName="hierChild5" presStyleCnt="0"/>
      <dgm:spPr/>
    </dgm:pt>
    <dgm:pt modelId="{D4A453F6-DEEF-4E2B-8F84-673AE72F97F6}" type="pres">
      <dgm:prSet presAssocID="{D29892E2-A45E-4000-9CA5-664212285B28}" presName="Name37" presStyleLbl="parChTrans1D4" presStyleIdx="7" presStyleCnt="8"/>
      <dgm:spPr/>
    </dgm:pt>
    <dgm:pt modelId="{AC942475-AA17-4840-8848-25D36ABB0C9A}" type="pres">
      <dgm:prSet presAssocID="{E9F65067-7ACB-40C2-B29C-E9D30340A5AE}" presName="hierRoot2" presStyleCnt="0">
        <dgm:presLayoutVars>
          <dgm:hierBranch val="init"/>
        </dgm:presLayoutVars>
      </dgm:prSet>
      <dgm:spPr/>
    </dgm:pt>
    <dgm:pt modelId="{B8F11226-A581-42B2-A211-957CB8D75A3E}" type="pres">
      <dgm:prSet presAssocID="{E9F65067-7ACB-40C2-B29C-E9D30340A5AE}" presName="rootComposite" presStyleCnt="0"/>
      <dgm:spPr/>
    </dgm:pt>
    <dgm:pt modelId="{1DD96D2C-1B2A-4F42-B87C-17AB677FBE24}" type="pres">
      <dgm:prSet presAssocID="{E9F65067-7ACB-40C2-B29C-E9D30340A5AE}" presName="rootText" presStyleLbl="node4" presStyleIdx="7" presStyleCnt="8">
        <dgm:presLayoutVars>
          <dgm:chPref val="3"/>
        </dgm:presLayoutVars>
      </dgm:prSet>
      <dgm:spPr/>
    </dgm:pt>
    <dgm:pt modelId="{AFA53D3C-7A55-467A-BCF2-0DEFF61BC7F0}" type="pres">
      <dgm:prSet presAssocID="{E9F65067-7ACB-40C2-B29C-E9D30340A5AE}" presName="rootConnector" presStyleLbl="node4" presStyleIdx="7" presStyleCnt="8"/>
      <dgm:spPr/>
    </dgm:pt>
    <dgm:pt modelId="{871C92FB-FBAE-4328-AFFB-C5649DFF6588}" type="pres">
      <dgm:prSet presAssocID="{E9F65067-7ACB-40C2-B29C-E9D30340A5AE}" presName="hierChild4" presStyleCnt="0"/>
      <dgm:spPr/>
    </dgm:pt>
    <dgm:pt modelId="{296ED95E-F632-415E-99CD-253DAD676DD8}" type="pres">
      <dgm:prSet presAssocID="{E9F65067-7ACB-40C2-B29C-E9D30340A5AE}" presName="hierChild5" presStyleCnt="0"/>
      <dgm:spPr/>
    </dgm:pt>
    <dgm:pt modelId="{2DD4D322-66BD-42C3-9138-4706D9A7FE3D}" type="pres">
      <dgm:prSet presAssocID="{991DD7BB-FD91-49EE-AAF5-140AB35E43F7}" presName="hierChild5" presStyleCnt="0"/>
      <dgm:spPr/>
    </dgm:pt>
    <dgm:pt modelId="{3300E492-13DC-496C-9706-DC5E2590C73F}" type="pres">
      <dgm:prSet presAssocID="{0C87090F-02B0-44D5-BD4B-E5AE0D1FA7F1}" presName="hierChild5" presStyleCnt="0"/>
      <dgm:spPr/>
    </dgm:pt>
    <dgm:pt modelId="{AA70AEB3-E949-465D-BD32-5A046E508D1E}" type="pres">
      <dgm:prSet presAssocID="{3E7ABB47-0992-4AED-8D2C-63DCB7F7D613}" presName="Name37" presStyleLbl="parChTrans1D2" presStyleIdx="3" presStyleCnt="4"/>
      <dgm:spPr/>
    </dgm:pt>
    <dgm:pt modelId="{F74B47F5-8EE1-4502-979E-A99440B6ACB6}" type="pres">
      <dgm:prSet presAssocID="{4365765A-0C31-45FC-9CF0-BA72F4763B82}" presName="hierRoot2" presStyleCnt="0">
        <dgm:presLayoutVars>
          <dgm:hierBranch val="init"/>
        </dgm:presLayoutVars>
      </dgm:prSet>
      <dgm:spPr/>
    </dgm:pt>
    <dgm:pt modelId="{47FA0876-FB8D-4ECC-88DF-AC30B76A5F67}" type="pres">
      <dgm:prSet presAssocID="{4365765A-0C31-45FC-9CF0-BA72F4763B82}" presName="rootComposite" presStyleCnt="0"/>
      <dgm:spPr/>
    </dgm:pt>
    <dgm:pt modelId="{594BA87A-29B3-419B-BFD9-07B2D21DF934}" type="pres">
      <dgm:prSet presAssocID="{4365765A-0C31-45FC-9CF0-BA72F4763B82}" presName="rootText" presStyleLbl="node2" presStyleIdx="3" presStyleCnt="4">
        <dgm:presLayoutVars>
          <dgm:chPref val="3"/>
        </dgm:presLayoutVars>
      </dgm:prSet>
      <dgm:spPr/>
    </dgm:pt>
    <dgm:pt modelId="{25F38EDC-F3F7-4176-A253-F9F3E616D318}" type="pres">
      <dgm:prSet presAssocID="{4365765A-0C31-45FC-9CF0-BA72F4763B82}" presName="rootConnector" presStyleLbl="node2" presStyleIdx="3" presStyleCnt="4"/>
      <dgm:spPr/>
    </dgm:pt>
    <dgm:pt modelId="{23E629B6-85AD-472B-9586-F2C063D07672}" type="pres">
      <dgm:prSet presAssocID="{4365765A-0C31-45FC-9CF0-BA72F4763B82}" presName="hierChild4" presStyleCnt="0"/>
      <dgm:spPr/>
    </dgm:pt>
    <dgm:pt modelId="{FFEE3E55-ADA0-45F0-AFF9-5CF45F63BC25}" type="pres">
      <dgm:prSet presAssocID="{4365765A-0C31-45FC-9CF0-BA72F4763B82}" presName="hierChild5" presStyleCnt="0"/>
      <dgm:spPr/>
    </dgm:pt>
    <dgm:pt modelId="{BA86C64F-C3B5-4C94-83AA-F704B1AFF0A3}" type="pres">
      <dgm:prSet presAssocID="{19599602-9E94-449B-AE02-46C30491E28C}" presName="hierChild3" presStyleCnt="0"/>
      <dgm:spPr/>
    </dgm:pt>
  </dgm:ptLst>
  <dgm:cxnLst>
    <dgm:cxn modelId="{AFA3CD00-3ECA-4185-A652-0B9705AA399A}" type="presOf" srcId="{CF397D36-6AA4-4EA2-9B50-1966399C3186}" destId="{9D52C6D6-3C88-4EA1-A156-A4223C4E8AD0}" srcOrd="0" destOrd="0" presId="urn:microsoft.com/office/officeart/2005/8/layout/orgChart1"/>
    <dgm:cxn modelId="{EB889005-384A-468F-A438-BCA4BE21A4EE}" srcId="{6FD54DCC-0420-4B69-949E-C600DAC3EA80}" destId="{1A94D251-C1DF-49B7-B803-397CC4E374C8}" srcOrd="0" destOrd="0" parTransId="{83470605-D50B-47C5-85E0-6C97CC1DEF2D}" sibTransId="{4B83F8D2-E6F1-4C2F-B422-0FF1AFE48807}"/>
    <dgm:cxn modelId="{B0338F08-2A02-45F1-BCA6-CE5859E047C0}" type="presOf" srcId="{17B28C8D-4122-47D7-B7FB-F388CF6C3000}" destId="{CE5578D3-FB2B-4B94-8947-A58DC42EE3A1}" srcOrd="1" destOrd="0" presId="urn:microsoft.com/office/officeart/2005/8/layout/orgChart1"/>
    <dgm:cxn modelId="{31C2A608-306C-4E67-9023-FC1D76D17AD7}" type="presOf" srcId="{542C2CD9-2A21-4722-8528-5FB4B05AB731}" destId="{F957E6B1-81B1-448B-AA64-E10E7E1243EC}" srcOrd="0" destOrd="0" presId="urn:microsoft.com/office/officeart/2005/8/layout/orgChart1"/>
    <dgm:cxn modelId="{C511E40E-BFA8-478E-B509-8A0C54581814}" type="presOf" srcId="{E61AFEE5-2004-43A9-AA62-07A1459E6FC5}" destId="{478F9D81-34AC-4C7C-AF35-1AA953C52456}" srcOrd="0" destOrd="0" presId="urn:microsoft.com/office/officeart/2005/8/layout/orgChart1"/>
    <dgm:cxn modelId="{D029560F-FE33-4757-920E-54FC3694423E}" type="presOf" srcId="{1A94D251-C1DF-49B7-B803-397CC4E374C8}" destId="{E3C761C6-D246-4E74-9DED-8F8A3BFD1849}" srcOrd="1" destOrd="0" presId="urn:microsoft.com/office/officeart/2005/8/layout/orgChart1"/>
    <dgm:cxn modelId="{13617210-5292-4676-AB99-486220227FA4}" type="presOf" srcId="{4365765A-0C31-45FC-9CF0-BA72F4763B82}" destId="{25F38EDC-F3F7-4176-A253-F9F3E616D318}" srcOrd="1" destOrd="0" presId="urn:microsoft.com/office/officeart/2005/8/layout/orgChart1"/>
    <dgm:cxn modelId="{5AB50612-D849-48CE-9018-B04BBFCEBED8}" srcId="{19599602-9E94-449B-AE02-46C30491E28C}" destId="{4365765A-0C31-45FC-9CF0-BA72F4763B82}" srcOrd="3" destOrd="0" parTransId="{3E7ABB47-0992-4AED-8D2C-63DCB7F7D613}" sibTransId="{DC62E3D7-C14B-4876-94C5-5576570B9D5B}"/>
    <dgm:cxn modelId="{BF61661B-3A9C-4755-831B-DC6C9459C690}" type="presOf" srcId="{79000407-B618-4AA0-AE6F-351CCF19973C}" destId="{61074823-7772-4AAE-9225-CD3C66F724A3}" srcOrd="1" destOrd="0" presId="urn:microsoft.com/office/officeart/2005/8/layout/orgChart1"/>
    <dgm:cxn modelId="{0944E721-D44E-4904-AD0A-79F23F625B2A}" type="presOf" srcId="{3E7ABB47-0992-4AED-8D2C-63DCB7F7D613}" destId="{AA70AEB3-E949-465D-BD32-5A046E508D1E}" srcOrd="0" destOrd="0" presId="urn:microsoft.com/office/officeart/2005/8/layout/orgChart1"/>
    <dgm:cxn modelId="{6AD0832E-D0E5-4DFA-A2C1-539A1049A92A}" srcId="{6FD54DCC-0420-4B69-949E-C600DAC3EA80}" destId="{D6D663EA-8C9E-4A6C-8696-EA6202B67EB8}" srcOrd="1" destOrd="0" parTransId="{C618F4B1-D56C-40B0-A9BB-A1AC22AA90C0}" sibTransId="{350208D2-B2AB-46F5-A396-E4E2016A900E}"/>
    <dgm:cxn modelId="{1465DC30-A1FF-42B5-AFA4-90BD781FE850}" type="presOf" srcId="{9EFAFD96-3601-4F17-BB82-DBBBA6C512D5}" destId="{22825F0E-93B8-4108-A5E0-6A8E7DCFCFF0}" srcOrd="0" destOrd="0" presId="urn:microsoft.com/office/officeart/2005/8/layout/orgChart1"/>
    <dgm:cxn modelId="{06C05031-CC2B-43C8-8D83-6BE882BBEE11}" srcId="{0C87090F-02B0-44D5-BD4B-E5AE0D1FA7F1}" destId="{A97D053E-A973-4364-B69E-A280008FFC90}" srcOrd="0" destOrd="0" parTransId="{0269C22A-A20B-4CCC-917A-8B311E437315}" sibTransId="{243C102C-DAA2-4245-A1D1-9E6A71F7AB05}"/>
    <dgm:cxn modelId="{89675E3A-035F-4033-B803-945B9BBA1E49}" type="presOf" srcId="{D6D663EA-8C9E-4A6C-8696-EA6202B67EB8}" destId="{57879EE8-0C0D-4B38-9C3C-55BFC32629AC}" srcOrd="0" destOrd="0" presId="urn:microsoft.com/office/officeart/2005/8/layout/orgChart1"/>
    <dgm:cxn modelId="{2B80D23B-5A2B-4D63-AF88-2D04D8D865AC}" srcId="{0C87090F-02B0-44D5-BD4B-E5AE0D1FA7F1}" destId="{991DD7BB-FD91-49EE-AAF5-140AB35E43F7}" srcOrd="1" destOrd="0" parTransId="{E3D22BD8-B8F5-4AEB-A8DD-53D6A1A29BAD}" sibTransId="{8C5DE38B-5BD6-4776-8A20-AEE9D7B23E51}"/>
    <dgm:cxn modelId="{076C683D-44F5-409E-8BFD-0087E1E0A663}" type="presOf" srcId="{A42DED5E-3919-412A-8377-DE6122E1AD30}" destId="{812E4657-F71F-450D-910C-C24DA2FE472B}" srcOrd="1" destOrd="0" presId="urn:microsoft.com/office/officeart/2005/8/layout/orgChart1"/>
    <dgm:cxn modelId="{B53CDC3F-F384-46F6-B68D-866671A0C61B}" type="presOf" srcId="{A42DED5E-3919-412A-8377-DE6122E1AD30}" destId="{6DE9A829-9EE9-4C73-A0E2-1116603C8C89}" srcOrd="0" destOrd="0" presId="urn:microsoft.com/office/officeart/2005/8/layout/orgChart1"/>
    <dgm:cxn modelId="{40050F5D-9C4B-41BF-9569-EB7BF776DAEF}" type="presOf" srcId="{046AD741-59DE-4633-A525-7FE00DBEB49B}" destId="{DEE42B15-74C7-481F-8EDF-C818D84A7B0B}" srcOrd="1" destOrd="0" presId="urn:microsoft.com/office/officeart/2005/8/layout/orgChart1"/>
    <dgm:cxn modelId="{6D1B1060-32CC-47B6-B6C8-682F724FDD8A}" type="presOf" srcId="{0C87090F-02B0-44D5-BD4B-E5AE0D1FA7F1}" destId="{BA50FAC6-48CE-4CD3-95B1-F7F3D440B519}" srcOrd="0" destOrd="0" presId="urn:microsoft.com/office/officeart/2005/8/layout/orgChart1"/>
    <dgm:cxn modelId="{4B5C1445-8BB4-460E-A0D9-C78973CD9E29}" type="presOf" srcId="{48F43ED3-A177-4096-B556-EB782F87985E}" destId="{A3667FCA-CE51-469C-98CF-577A1DC29AF2}" srcOrd="0" destOrd="0" presId="urn:microsoft.com/office/officeart/2005/8/layout/orgChart1"/>
    <dgm:cxn modelId="{49B17D65-6E5E-48F0-B40D-53AEA94A5346}" srcId="{D6D663EA-8C9E-4A6C-8696-EA6202B67EB8}" destId="{A42DED5E-3919-412A-8377-DE6122E1AD30}" srcOrd="0" destOrd="0" parTransId="{D05EA4EE-52C7-4A7F-9A69-CD36D787717D}" sibTransId="{4503E061-C76A-43D4-9951-E6976365CBEB}"/>
    <dgm:cxn modelId="{EDFBDC46-7F91-4FA2-B1C2-A9AEC1381ABD}" type="presOf" srcId="{3B869A9C-B7D4-4C45-83F4-03ACDF260BAA}" destId="{8B14EEEE-E486-42F5-9103-38298A26464F}" srcOrd="0" destOrd="0" presId="urn:microsoft.com/office/officeart/2005/8/layout/orgChart1"/>
    <dgm:cxn modelId="{06684567-3B55-4758-89F3-E2D11CF50A2A}" srcId="{A97D053E-A973-4364-B69E-A280008FFC90}" destId="{79000407-B618-4AA0-AE6F-351CCF19973C}" srcOrd="1" destOrd="0" parTransId="{B3F39DDC-3510-46CA-8785-019129068DE0}" sibTransId="{DB5A3344-0E8D-4A20-9A88-3BA2A121512E}"/>
    <dgm:cxn modelId="{8084034A-A633-4FBF-B0CD-4F6DEA4C56D0}" srcId="{19599602-9E94-449B-AE02-46C30491E28C}" destId="{CF397D36-6AA4-4EA2-9B50-1966399C3186}" srcOrd="0" destOrd="0" parTransId="{0F8136C4-8209-4327-8AEE-FAB2C9932C4D}" sibTransId="{826F8A39-C168-4C39-A32B-60F47EDF656F}"/>
    <dgm:cxn modelId="{2B1E6E4A-715D-4FA6-A8FB-41E1AF86C75E}" type="presOf" srcId="{C618F4B1-D56C-40B0-A9BB-A1AC22AA90C0}" destId="{9957C0C1-FBBB-4F42-899C-CCC917CDEBB2}" srcOrd="0" destOrd="0" presId="urn:microsoft.com/office/officeart/2005/8/layout/orgChart1"/>
    <dgm:cxn modelId="{02F3C34A-1DA6-4277-8ABC-CAB57535EDDC}" type="presOf" srcId="{79000407-B618-4AA0-AE6F-351CCF19973C}" destId="{4F09A521-A45D-4E64-AD51-CB2349D277F4}" srcOrd="0" destOrd="0" presId="urn:microsoft.com/office/officeart/2005/8/layout/orgChart1"/>
    <dgm:cxn modelId="{A7153E6B-8F17-4D3A-BABE-D8E9A76497C2}" type="presOf" srcId="{4365765A-0C31-45FC-9CF0-BA72F4763B82}" destId="{594BA87A-29B3-419B-BFD9-07B2D21DF934}" srcOrd="0" destOrd="0" presId="urn:microsoft.com/office/officeart/2005/8/layout/orgChart1"/>
    <dgm:cxn modelId="{A087936C-0047-43DE-897E-60DC6E2FF39D}" type="presOf" srcId="{D29892E2-A45E-4000-9CA5-664212285B28}" destId="{D4A453F6-DEEF-4E2B-8F84-673AE72F97F6}" srcOrd="0" destOrd="0" presId="urn:microsoft.com/office/officeart/2005/8/layout/orgChart1"/>
    <dgm:cxn modelId="{88678652-837A-47FB-A1E5-737C8B8E48E8}" type="presOf" srcId="{19599602-9E94-449B-AE02-46C30491E28C}" destId="{B473F525-4D7B-4F5D-A1F9-91A94D23738A}" srcOrd="1" destOrd="0" presId="urn:microsoft.com/office/officeart/2005/8/layout/orgChart1"/>
    <dgm:cxn modelId="{B9089954-30E5-4F20-92AD-B29CB4940202}" type="presOf" srcId="{6FD54DCC-0420-4B69-949E-C600DAC3EA80}" destId="{D0A19143-2172-44BE-A7C6-D41FFC756830}" srcOrd="1" destOrd="0" presId="urn:microsoft.com/office/officeart/2005/8/layout/orgChart1"/>
    <dgm:cxn modelId="{7AF4E575-B267-4CB0-BF43-C8BE55A0FA44}" type="presOf" srcId="{E9F65067-7ACB-40C2-B29C-E9D30340A5AE}" destId="{AFA53D3C-7A55-467A-BCF2-0DEFF61BC7F0}" srcOrd="1" destOrd="0" presId="urn:microsoft.com/office/officeart/2005/8/layout/orgChart1"/>
    <dgm:cxn modelId="{C2B0D45A-2FEC-4F05-85E5-17E7860760EB}" type="presOf" srcId="{D05EA4EE-52C7-4A7F-9A69-CD36D787717D}" destId="{D3C94015-1950-4866-A801-43EA2AB96040}" srcOrd="0" destOrd="0" presId="urn:microsoft.com/office/officeart/2005/8/layout/orgChart1"/>
    <dgm:cxn modelId="{B784E07C-2F8C-4AD7-B7C8-E187A7A06E90}" type="presOf" srcId="{BF1D701A-DD2D-4121-8BFA-FBE1FBF81F9E}" destId="{4691E73D-9D69-4846-8297-0F9B81F797AA}" srcOrd="1" destOrd="0" presId="urn:microsoft.com/office/officeart/2005/8/layout/orgChart1"/>
    <dgm:cxn modelId="{49885C7E-D0B0-4401-B71E-9582897C1FFF}" type="presOf" srcId="{6F5CF077-1342-46A1-93F1-68D7723F3F8C}" destId="{C12C28F2-D43D-440D-84D6-75A005E650FF}" srcOrd="0" destOrd="0" presId="urn:microsoft.com/office/officeart/2005/8/layout/orgChart1"/>
    <dgm:cxn modelId="{63F5577F-4C91-4F2F-B121-CBB9341CF525}" type="presOf" srcId="{CF397D36-6AA4-4EA2-9B50-1966399C3186}" destId="{FC24A52B-48FD-4015-B75F-ED2569118020}" srcOrd="1" destOrd="0" presId="urn:microsoft.com/office/officeart/2005/8/layout/orgChart1"/>
    <dgm:cxn modelId="{9C1C928B-C29C-4527-AC35-5217E8CFAF30}" type="presOf" srcId="{A97D053E-A973-4364-B69E-A280008FFC90}" destId="{5B5DDA73-11E5-430C-95D3-BE5FB6C7CBFD}" srcOrd="1" destOrd="0" presId="urn:microsoft.com/office/officeart/2005/8/layout/orgChart1"/>
    <dgm:cxn modelId="{DC1D4B91-67BB-41EE-AD94-BBDCD9823F0B}" type="presOf" srcId="{15779972-6EB7-4A17-A8F4-C736B5F0CED0}" destId="{49D959A5-7358-47E7-95BC-AD81FF7D9FED}" srcOrd="0" destOrd="0" presId="urn:microsoft.com/office/officeart/2005/8/layout/orgChart1"/>
    <dgm:cxn modelId="{74BDA592-E655-4620-942A-0F8B7A851352}" type="presOf" srcId="{BF1D701A-DD2D-4121-8BFA-FBE1FBF81F9E}" destId="{0A740E7F-41EB-47F9-884B-557FEC0C8FF8}" srcOrd="0" destOrd="0" presId="urn:microsoft.com/office/officeart/2005/8/layout/orgChart1"/>
    <dgm:cxn modelId="{30E0B992-157A-405B-8572-770CFD4D21A1}" srcId="{19599602-9E94-449B-AE02-46C30491E28C}" destId="{0C87090F-02B0-44D5-BD4B-E5AE0D1FA7F1}" srcOrd="2" destOrd="0" parTransId="{48F43ED3-A177-4096-B556-EB782F87985E}" sibTransId="{24E0BA02-AFC8-4BBC-85FF-8CECFE2FDD5C}"/>
    <dgm:cxn modelId="{22127F95-3520-4798-BE99-69B42014FA83}" srcId="{1A94D251-C1DF-49B7-B803-397CC4E374C8}" destId="{046AD741-59DE-4633-A525-7FE00DBEB49B}" srcOrd="1" destOrd="0" parTransId="{38E04EEA-C159-4C5C-9FBC-5AD5689D40A4}" sibTransId="{C65822A1-9505-4ED1-92ED-8ECF3EEE4A98}"/>
    <dgm:cxn modelId="{3AF9C799-2429-4004-821B-E806D6C98B56}" type="presOf" srcId="{E3D22BD8-B8F5-4AEB-A8DD-53D6A1A29BAD}" destId="{FC0BA4A9-4151-4DBF-B439-DBEBB2A8F9ED}" srcOrd="0" destOrd="0" presId="urn:microsoft.com/office/officeart/2005/8/layout/orgChart1"/>
    <dgm:cxn modelId="{F9E71D9C-A435-4D25-B6F6-978CDDD13560}" type="presOf" srcId="{E9F65067-7ACB-40C2-B29C-E9D30340A5AE}" destId="{1DD96D2C-1B2A-4F42-B87C-17AB677FBE24}" srcOrd="0" destOrd="0" presId="urn:microsoft.com/office/officeart/2005/8/layout/orgChart1"/>
    <dgm:cxn modelId="{7E0955A0-4706-48E8-B26A-F2CCB846538B}" type="presOf" srcId="{0F8136C4-8209-4327-8AEE-FAB2C9932C4D}" destId="{8ACD710E-980F-45C5-BA66-1114215BEA13}" srcOrd="0" destOrd="0" presId="urn:microsoft.com/office/officeart/2005/8/layout/orgChart1"/>
    <dgm:cxn modelId="{2788FCA0-4F13-4016-8C3A-C9BF6CB75F5C}" type="presOf" srcId="{83470605-D50B-47C5-85E0-6C97CC1DEF2D}" destId="{5C69425F-E132-463F-BE88-79929A5A6B0B}" srcOrd="0" destOrd="0" presId="urn:microsoft.com/office/officeart/2005/8/layout/orgChart1"/>
    <dgm:cxn modelId="{C7A0F4A4-5044-496D-A546-F294B28C2C97}" type="presOf" srcId="{991DD7BB-FD91-49EE-AAF5-140AB35E43F7}" destId="{E36E9885-635F-4FA6-8A85-E9C732BF4020}" srcOrd="1" destOrd="0" presId="urn:microsoft.com/office/officeart/2005/8/layout/orgChart1"/>
    <dgm:cxn modelId="{57BA49A5-970F-4C56-97FD-1793BA151951}" srcId="{991DD7BB-FD91-49EE-AAF5-140AB35E43F7}" destId="{3E8CD513-115F-4B58-815D-06B1F22F397C}" srcOrd="0" destOrd="0" parTransId="{3B869A9C-B7D4-4C45-83F4-03ACDF260BAA}" sibTransId="{EC3168F8-C366-430E-B611-B7728C52D74E}"/>
    <dgm:cxn modelId="{831F90A5-1CAD-40B3-8150-393B030FA418}" type="presOf" srcId="{046AD741-59DE-4633-A525-7FE00DBEB49B}" destId="{9DF8E4B5-E2DC-4DA0-9878-2A70AA91CF42}" srcOrd="0" destOrd="0" presId="urn:microsoft.com/office/officeart/2005/8/layout/orgChart1"/>
    <dgm:cxn modelId="{F00D16A8-2BCC-4C5A-99AA-AE743597E5CA}" type="presOf" srcId="{991DD7BB-FD91-49EE-AAF5-140AB35E43F7}" destId="{89421A45-2A89-4A88-AE8F-4F34563AD113}" srcOrd="0" destOrd="0" presId="urn:microsoft.com/office/officeart/2005/8/layout/orgChart1"/>
    <dgm:cxn modelId="{48EA1AAD-2FB0-446E-A8E5-46FC5567EDD3}" type="presOf" srcId="{0C87090F-02B0-44D5-BD4B-E5AE0D1FA7F1}" destId="{D454EE14-BE7F-458D-B34C-2D0DAB49931F}" srcOrd="1" destOrd="0" presId="urn:microsoft.com/office/officeart/2005/8/layout/orgChart1"/>
    <dgm:cxn modelId="{7A02F5AF-F9F5-4778-A66E-DE024A3A34D9}" srcId="{9EFAFD96-3601-4F17-BB82-DBBBA6C512D5}" destId="{19599602-9E94-449B-AE02-46C30491E28C}" srcOrd="0" destOrd="0" parTransId="{FF371F54-3EAD-4229-B33D-30FA8E522AE4}" sibTransId="{2A88706E-F8B3-4E84-B216-AB828E178267}"/>
    <dgm:cxn modelId="{597244B6-60E7-4223-AC7E-A646792A2980}" type="presOf" srcId="{6FD54DCC-0420-4B69-949E-C600DAC3EA80}" destId="{098D22E7-5812-4411-805B-0C5F28C6B3EF}" srcOrd="0" destOrd="0" presId="urn:microsoft.com/office/officeart/2005/8/layout/orgChart1"/>
    <dgm:cxn modelId="{C9A006B7-D9D2-426D-91A9-8E8357F4C0AF}" type="presOf" srcId="{3E8CD513-115F-4B58-815D-06B1F22F397C}" destId="{757AE488-EDAF-4BC4-A8B9-273E3F7825E4}" srcOrd="1" destOrd="0" presId="urn:microsoft.com/office/officeart/2005/8/layout/orgChart1"/>
    <dgm:cxn modelId="{801C22C7-1C0F-44EF-839E-A030B3D15017}" srcId="{A97D053E-A973-4364-B69E-A280008FFC90}" destId="{BF1D701A-DD2D-4121-8BFA-FBE1FBF81F9E}" srcOrd="0" destOrd="0" parTransId="{E61AFEE5-2004-43A9-AA62-07A1459E6FC5}" sibTransId="{B0000C6F-B2A3-4526-8C16-C73AEA735EAF}"/>
    <dgm:cxn modelId="{365FB3C7-5D26-4593-BB37-9E3B231E05F2}" type="presOf" srcId="{38E04EEA-C159-4C5C-9FBC-5AD5689D40A4}" destId="{CD52BAA9-FC35-42B0-8490-FF28D56BF5E9}" srcOrd="0" destOrd="0" presId="urn:microsoft.com/office/officeart/2005/8/layout/orgChart1"/>
    <dgm:cxn modelId="{2BBFE0CB-7EA9-4048-B997-094B4E858D3D}" srcId="{D6D663EA-8C9E-4A6C-8696-EA6202B67EB8}" destId="{36515DAA-DE94-4D05-BF16-8D5E13CADE3A}" srcOrd="1" destOrd="0" parTransId="{15779972-6EB7-4A17-A8F4-C736B5F0CED0}" sibTransId="{D6A2C69D-961B-4FA1-8F05-385D9A2E46C1}"/>
    <dgm:cxn modelId="{45AF19CE-520C-4DEE-A886-0BCFF9F905F5}" type="presOf" srcId="{19599602-9E94-449B-AE02-46C30491E28C}" destId="{54A49AD3-0B08-4BAE-90A8-F16319F02F8B}" srcOrd="0" destOrd="0" presId="urn:microsoft.com/office/officeart/2005/8/layout/orgChart1"/>
    <dgm:cxn modelId="{1CEBBBCE-A789-4745-947D-9861B5AF62B8}" srcId="{1A94D251-C1DF-49B7-B803-397CC4E374C8}" destId="{17B28C8D-4122-47D7-B7FB-F388CF6C3000}" srcOrd="0" destOrd="0" parTransId="{542C2CD9-2A21-4722-8528-5FB4B05AB731}" sibTransId="{37B8B82F-495B-4449-AB18-F894FFA1EC4F}"/>
    <dgm:cxn modelId="{1E24F4CE-1C31-4725-9208-FF10E7F5E029}" type="presOf" srcId="{D6D663EA-8C9E-4A6C-8696-EA6202B67EB8}" destId="{D10204C1-5852-46D9-9FDF-B10181BB526A}" srcOrd="1" destOrd="0" presId="urn:microsoft.com/office/officeart/2005/8/layout/orgChart1"/>
    <dgm:cxn modelId="{92E3C5D3-12E7-415C-9413-2DF5257C0898}" type="presOf" srcId="{3E8CD513-115F-4B58-815D-06B1F22F397C}" destId="{A665D415-4F2F-439F-8D36-E91D979D69D6}" srcOrd="0" destOrd="0" presId="urn:microsoft.com/office/officeart/2005/8/layout/orgChart1"/>
    <dgm:cxn modelId="{FC9FE5D8-60DE-4BAC-AF4D-63F789FBDA6A}" type="presOf" srcId="{36515DAA-DE94-4D05-BF16-8D5E13CADE3A}" destId="{82BB2BA0-7EA0-4241-9A03-960FF92B84A4}" srcOrd="1" destOrd="0" presId="urn:microsoft.com/office/officeart/2005/8/layout/orgChart1"/>
    <dgm:cxn modelId="{EC16BEDE-9C2A-44E2-A575-3F86BA1D9DC9}" type="presOf" srcId="{0269C22A-A20B-4CCC-917A-8B311E437315}" destId="{B6D3E042-26A7-4585-92F4-880D651BBF2A}" srcOrd="0" destOrd="0" presId="urn:microsoft.com/office/officeart/2005/8/layout/orgChart1"/>
    <dgm:cxn modelId="{96ABCEE2-254E-485D-8DA5-905352417E1A}" type="presOf" srcId="{17B28C8D-4122-47D7-B7FB-F388CF6C3000}" destId="{0DAC3894-ED81-436E-A26B-8106C0D072E7}" srcOrd="0" destOrd="0" presId="urn:microsoft.com/office/officeart/2005/8/layout/orgChart1"/>
    <dgm:cxn modelId="{BB495DE4-923A-44AA-9160-1A441C17891B}" type="presOf" srcId="{36515DAA-DE94-4D05-BF16-8D5E13CADE3A}" destId="{C8301FBE-5040-442E-8BC2-289F1EB84B6F}" srcOrd="0" destOrd="0" presId="urn:microsoft.com/office/officeart/2005/8/layout/orgChart1"/>
    <dgm:cxn modelId="{2B754EE7-3BDF-4B4F-AC0A-7EE36FAA095D}" srcId="{991DD7BB-FD91-49EE-AAF5-140AB35E43F7}" destId="{E9F65067-7ACB-40C2-B29C-E9D30340A5AE}" srcOrd="1" destOrd="0" parTransId="{D29892E2-A45E-4000-9CA5-664212285B28}" sibTransId="{1AD94586-FEB5-47C2-8565-F409B3018C3F}"/>
    <dgm:cxn modelId="{A9A39EE7-F441-4563-AFFD-666EC4C4FD54}" srcId="{19599602-9E94-449B-AE02-46C30491E28C}" destId="{6FD54DCC-0420-4B69-949E-C600DAC3EA80}" srcOrd="1" destOrd="0" parTransId="{6F5CF077-1342-46A1-93F1-68D7723F3F8C}" sibTransId="{CE57F18C-7754-4245-BB8D-0DDD9139AB8E}"/>
    <dgm:cxn modelId="{D0B70CF0-E432-4955-9080-2E2F273E10C7}" type="presOf" srcId="{B3F39DDC-3510-46CA-8785-019129068DE0}" destId="{57B39586-CC16-4E0B-AF30-299765A19D79}" srcOrd="0" destOrd="0" presId="urn:microsoft.com/office/officeart/2005/8/layout/orgChart1"/>
    <dgm:cxn modelId="{DE1B2CF1-1461-4973-BF2A-21690AE2E24D}" type="presOf" srcId="{1A94D251-C1DF-49B7-B803-397CC4E374C8}" destId="{E13FA9B8-CA4C-48DA-8DF3-76E4F17331E6}" srcOrd="0" destOrd="0" presId="urn:microsoft.com/office/officeart/2005/8/layout/orgChart1"/>
    <dgm:cxn modelId="{CC2E77FC-FEF4-4052-913C-E299A3665473}" type="presOf" srcId="{A97D053E-A973-4364-B69E-A280008FFC90}" destId="{CA13D10D-6239-447E-891D-B6A80AFCD5C2}" srcOrd="0" destOrd="0" presId="urn:microsoft.com/office/officeart/2005/8/layout/orgChart1"/>
    <dgm:cxn modelId="{7720BFD1-B6FF-48EB-9A89-3FC93F4B0611}" type="presParOf" srcId="{22825F0E-93B8-4108-A5E0-6A8E7DCFCFF0}" destId="{F24F496F-6132-43A1-8E0E-746655767AC5}" srcOrd="0" destOrd="0" presId="urn:microsoft.com/office/officeart/2005/8/layout/orgChart1"/>
    <dgm:cxn modelId="{01F747B5-07C9-4ED0-BFBE-725C4D660A91}" type="presParOf" srcId="{F24F496F-6132-43A1-8E0E-746655767AC5}" destId="{401334BC-A3D9-4400-AF19-A21B337B7BA3}" srcOrd="0" destOrd="0" presId="urn:microsoft.com/office/officeart/2005/8/layout/orgChart1"/>
    <dgm:cxn modelId="{D0B84798-1E11-47AB-B274-3F7354400F37}" type="presParOf" srcId="{401334BC-A3D9-4400-AF19-A21B337B7BA3}" destId="{54A49AD3-0B08-4BAE-90A8-F16319F02F8B}" srcOrd="0" destOrd="0" presId="urn:microsoft.com/office/officeart/2005/8/layout/orgChart1"/>
    <dgm:cxn modelId="{11828936-507B-4E9F-A1DD-65627F33FB47}" type="presParOf" srcId="{401334BC-A3D9-4400-AF19-A21B337B7BA3}" destId="{B473F525-4D7B-4F5D-A1F9-91A94D23738A}" srcOrd="1" destOrd="0" presId="urn:microsoft.com/office/officeart/2005/8/layout/orgChart1"/>
    <dgm:cxn modelId="{931A252E-0D58-4125-8AE2-2288CF4B7D1D}" type="presParOf" srcId="{F24F496F-6132-43A1-8E0E-746655767AC5}" destId="{6EEFE8F8-7A4F-49CD-B065-F43DDE182CEF}" srcOrd="1" destOrd="0" presId="urn:microsoft.com/office/officeart/2005/8/layout/orgChart1"/>
    <dgm:cxn modelId="{076FB50C-00F0-4011-A700-F80B2779F8B1}" type="presParOf" srcId="{6EEFE8F8-7A4F-49CD-B065-F43DDE182CEF}" destId="{8ACD710E-980F-45C5-BA66-1114215BEA13}" srcOrd="0" destOrd="0" presId="urn:microsoft.com/office/officeart/2005/8/layout/orgChart1"/>
    <dgm:cxn modelId="{B2D0E463-01B6-4912-A854-7A8EDB92B29E}" type="presParOf" srcId="{6EEFE8F8-7A4F-49CD-B065-F43DDE182CEF}" destId="{366102EB-32FC-49C5-ABE8-0010ED3F111C}" srcOrd="1" destOrd="0" presId="urn:microsoft.com/office/officeart/2005/8/layout/orgChart1"/>
    <dgm:cxn modelId="{4E80E2C9-3D0E-46CC-90D3-F4C935AEFFAB}" type="presParOf" srcId="{366102EB-32FC-49C5-ABE8-0010ED3F111C}" destId="{60F1BBEB-FFA8-46A6-8345-330C24461876}" srcOrd="0" destOrd="0" presId="urn:microsoft.com/office/officeart/2005/8/layout/orgChart1"/>
    <dgm:cxn modelId="{B9E3C1B8-6C16-4F00-B47F-BB25609ECDDB}" type="presParOf" srcId="{60F1BBEB-FFA8-46A6-8345-330C24461876}" destId="{9D52C6D6-3C88-4EA1-A156-A4223C4E8AD0}" srcOrd="0" destOrd="0" presId="urn:microsoft.com/office/officeart/2005/8/layout/orgChart1"/>
    <dgm:cxn modelId="{B35C6C2C-CA83-475E-AABB-34CA719A63C6}" type="presParOf" srcId="{60F1BBEB-FFA8-46A6-8345-330C24461876}" destId="{FC24A52B-48FD-4015-B75F-ED2569118020}" srcOrd="1" destOrd="0" presId="urn:microsoft.com/office/officeart/2005/8/layout/orgChart1"/>
    <dgm:cxn modelId="{030E401E-30F0-4CF3-9969-DB29DE35F59D}" type="presParOf" srcId="{366102EB-32FC-49C5-ABE8-0010ED3F111C}" destId="{DF8C6322-468D-48CA-BCE7-E586495E0CAB}" srcOrd="1" destOrd="0" presId="urn:microsoft.com/office/officeart/2005/8/layout/orgChart1"/>
    <dgm:cxn modelId="{A69547B8-D8BA-445C-8009-73936C20E9C2}" type="presParOf" srcId="{366102EB-32FC-49C5-ABE8-0010ED3F111C}" destId="{F7FB6E8B-4882-420E-8861-D49957C542FE}" srcOrd="2" destOrd="0" presId="urn:microsoft.com/office/officeart/2005/8/layout/orgChart1"/>
    <dgm:cxn modelId="{4A955FF4-D050-4318-AE6D-CBB5E9A822CE}" type="presParOf" srcId="{6EEFE8F8-7A4F-49CD-B065-F43DDE182CEF}" destId="{C12C28F2-D43D-440D-84D6-75A005E650FF}" srcOrd="2" destOrd="0" presId="urn:microsoft.com/office/officeart/2005/8/layout/orgChart1"/>
    <dgm:cxn modelId="{E9536054-C9F9-4B7A-B156-E815A83D0DA4}" type="presParOf" srcId="{6EEFE8F8-7A4F-49CD-B065-F43DDE182CEF}" destId="{F429E27B-8AEB-492E-89AF-B9D7B0BF22AB}" srcOrd="3" destOrd="0" presId="urn:microsoft.com/office/officeart/2005/8/layout/orgChart1"/>
    <dgm:cxn modelId="{C97BFDBA-04FE-4F39-B334-6301B5DF8397}" type="presParOf" srcId="{F429E27B-8AEB-492E-89AF-B9D7B0BF22AB}" destId="{0155BEC6-704E-4FB5-BCBB-7AA54A304886}" srcOrd="0" destOrd="0" presId="urn:microsoft.com/office/officeart/2005/8/layout/orgChart1"/>
    <dgm:cxn modelId="{5541FA32-A0A8-4BE1-88D2-946D3C60C4A8}" type="presParOf" srcId="{0155BEC6-704E-4FB5-BCBB-7AA54A304886}" destId="{098D22E7-5812-4411-805B-0C5F28C6B3EF}" srcOrd="0" destOrd="0" presId="urn:microsoft.com/office/officeart/2005/8/layout/orgChart1"/>
    <dgm:cxn modelId="{1B5DBAF1-F08C-4E5D-9804-918C88E2D531}" type="presParOf" srcId="{0155BEC6-704E-4FB5-BCBB-7AA54A304886}" destId="{D0A19143-2172-44BE-A7C6-D41FFC756830}" srcOrd="1" destOrd="0" presId="urn:microsoft.com/office/officeart/2005/8/layout/orgChart1"/>
    <dgm:cxn modelId="{ED9E561B-14D0-4128-8B42-2D62E79DE8BB}" type="presParOf" srcId="{F429E27B-8AEB-492E-89AF-B9D7B0BF22AB}" destId="{DEE5260D-AEA1-4403-BEA7-9A0E0EACD4F2}" srcOrd="1" destOrd="0" presId="urn:microsoft.com/office/officeart/2005/8/layout/orgChart1"/>
    <dgm:cxn modelId="{1EC06204-7631-4592-9FE4-4E96C615B034}" type="presParOf" srcId="{DEE5260D-AEA1-4403-BEA7-9A0E0EACD4F2}" destId="{5C69425F-E132-463F-BE88-79929A5A6B0B}" srcOrd="0" destOrd="0" presId="urn:microsoft.com/office/officeart/2005/8/layout/orgChart1"/>
    <dgm:cxn modelId="{3E8F862A-0883-45FE-8169-D1A0D19D7DA6}" type="presParOf" srcId="{DEE5260D-AEA1-4403-BEA7-9A0E0EACD4F2}" destId="{892F9E6E-4AEF-4581-873C-A571470000B2}" srcOrd="1" destOrd="0" presId="urn:microsoft.com/office/officeart/2005/8/layout/orgChart1"/>
    <dgm:cxn modelId="{124D44A2-4C0C-4202-9B57-29167AF42B28}" type="presParOf" srcId="{892F9E6E-4AEF-4581-873C-A571470000B2}" destId="{C4060B6B-D013-4478-B70E-DE434D57A83A}" srcOrd="0" destOrd="0" presId="urn:microsoft.com/office/officeart/2005/8/layout/orgChart1"/>
    <dgm:cxn modelId="{6C62B73C-4DB4-41C4-BA79-229A0CFF5493}" type="presParOf" srcId="{C4060B6B-D013-4478-B70E-DE434D57A83A}" destId="{E13FA9B8-CA4C-48DA-8DF3-76E4F17331E6}" srcOrd="0" destOrd="0" presId="urn:microsoft.com/office/officeart/2005/8/layout/orgChart1"/>
    <dgm:cxn modelId="{1E012340-B86C-4972-8EE0-9ED10384BAFD}" type="presParOf" srcId="{C4060B6B-D013-4478-B70E-DE434D57A83A}" destId="{E3C761C6-D246-4E74-9DED-8F8A3BFD1849}" srcOrd="1" destOrd="0" presId="urn:microsoft.com/office/officeart/2005/8/layout/orgChart1"/>
    <dgm:cxn modelId="{88DE0824-A316-4972-AF5B-B7A746535718}" type="presParOf" srcId="{892F9E6E-4AEF-4581-873C-A571470000B2}" destId="{1FE3C25F-5433-4CE3-982C-B5681B15F3BB}" srcOrd="1" destOrd="0" presId="urn:microsoft.com/office/officeart/2005/8/layout/orgChart1"/>
    <dgm:cxn modelId="{68834F0B-19D2-4BCE-842E-4B4235BCFD25}" type="presParOf" srcId="{1FE3C25F-5433-4CE3-982C-B5681B15F3BB}" destId="{F957E6B1-81B1-448B-AA64-E10E7E1243EC}" srcOrd="0" destOrd="0" presId="urn:microsoft.com/office/officeart/2005/8/layout/orgChart1"/>
    <dgm:cxn modelId="{F86E2C96-B277-491A-88BC-572F120DEF79}" type="presParOf" srcId="{1FE3C25F-5433-4CE3-982C-B5681B15F3BB}" destId="{E09FB561-DC36-423B-AE59-21A6A7DF5372}" srcOrd="1" destOrd="0" presId="urn:microsoft.com/office/officeart/2005/8/layout/orgChart1"/>
    <dgm:cxn modelId="{6916BE14-1D47-4173-803F-A6C82FB309D4}" type="presParOf" srcId="{E09FB561-DC36-423B-AE59-21A6A7DF5372}" destId="{3E8062B1-0078-4172-8C6B-59C7BAC39ACD}" srcOrd="0" destOrd="0" presId="urn:microsoft.com/office/officeart/2005/8/layout/orgChart1"/>
    <dgm:cxn modelId="{E2260F0C-9109-4D46-A3E2-2DD6F3D4E19C}" type="presParOf" srcId="{3E8062B1-0078-4172-8C6B-59C7BAC39ACD}" destId="{0DAC3894-ED81-436E-A26B-8106C0D072E7}" srcOrd="0" destOrd="0" presId="urn:microsoft.com/office/officeart/2005/8/layout/orgChart1"/>
    <dgm:cxn modelId="{429DA20D-FB52-4FB7-AB0A-65156EC4BC9A}" type="presParOf" srcId="{3E8062B1-0078-4172-8C6B-59C7BAC39ACD}" destId="{CE5578D3-FB2B-4B94-8947-A58DC42EE3A1}" srcOrd="1" destOrd="0" presId="urn:microsoft.com/office/officeart/2005/8/layout/orgChart1"/>
    <dgm:cxn modelId="{E3791722-135E-4F2F-B215-4EFA12F239F8}" type="presParOf" srcId="{E09FB561-DC36-423B-AE59-21A6A7DF5372}" destId="{2C7BE826-C51D-416C-8A13-F6BA2964AEEA}" srcOrd="1" destOrd="0" presId="urn:microsoft.com/office/officeart/2005/8/layout/orgChart1"/>
    <dgm:cxn modelId="{68488EB8-F7DA-4C5D-B1E6-00C551914633}" type="presParOf" srcId="{E09FB561-DC36-423B-AE59-21A6A7DF5372}" destId="{D012579E-7B57-4210-A4AD-EC94BEB04299}" srcOrd="2" destOrd="0" presId="urn:microsoft.com/office/officeart/2005/8/layout/orgChart1"/>
    <dgm:cxn modelId="{B550E835-35A0-46FB-A165-4A96DA92E851}" type="presParOf" srcId="{1FE3C25F-5433-4CE3-982C-B5681B15F3BB}" destId="{CD52BAA9-FC35-42B0-8490-FF28D56BF5E9}" srcOrd="2" destOrd="0" presId="urn:microsoft.com/office/officeart/2005/8/layout/orgChart1"/>
    <dgm:cxn modelId="{1F054A7A-E8BD-43A5-9408-031C61B7A5D3}" type="presParOf" srcId="{1FE3C25F-5433-4CE3-982C-B5681B15F3BB}" destId="{AE1FA04E-222F-4D53-AE5B-C881FE43989C}" srcOrd="3" destOrd="0" presId="urn:microsoft.com/office/officeart/2005/8/layout/orgChart1"/>
    <dgm:cxn modelId="{817C0DA9-2C8E-4089-9D16-10D6311BECC2}" type="presParOf" srcId="{AE1FA04E-222F-4D53-AE5B-C881FE43989C}" destId="{D9DBCDE7-D656-4BA0-B1FE-B775EDAA1949}" srcOrd="0" destOrd="0" presId="urn:microsoft.com/office/officeart/2005/8/layout/orgChart1"/>
    <dgm:cxn modelId="{5A3C8808-E418-45AC-8F9C-D524F8C717B4}" type="presParOf" srcId="{D9DBCDE7-D656-4BA0-B1FE-B775EDAA1949}" destId="{9DF8E4B5-E2DC-4DA0-9878-2A70AA91CF42}" srcOrd="0" destOrd="0" presId="urn:microsoft.com/office/officeart/2005/8/layout/orgChart1"/>
    <dgm:cxn modelId="{91392F99-3C46-4809-B84C-47360A62CD56}" type="presParOf" srcId="{D9DBCDE7-D656-4BA0-B1FE-B775EDAA1949}" destId="{DEE42B15-74C7-481F-8EDF-C818D84A7B0B}" srcOrd="1" destOrd="0" presId="urn:microsoft.com/office/officeart/2005/8/layout/orgChart1"/>
    <dgm:cxn modelId="{9BD2D8A1-EEC8-4D1C-9E6E-23DBB16366DC}" type="presParOf" srcId="{AE1FA04E-222F-4D53-AE5B-C881FE43989C}" destId="{A23C0B98-3312-473A-9972-D724C4FF7064}" srcOrd="1" destOrd="0" presId="urn:microsoft.com/office/officeart/2005/8/layout/orgChart1"/>
    <dgm:cxn modelId="{88A938E1-3F77-4642-962E-0D6200E9F9B2}" type="presParOf" srcId="{AE1FA04E-222F-4D53-AE5B-C881FE43989C}" destId="{409B19BB-367F-4E0C-BC4C-89A70267A975}" srcOrd="2" destOrd="0" presId="urn:microsoft.com/office/officeart/2005/8/layout/orgChart1"/>
    <dgm:cxn modelId="{95CA4996-D73D-4B1E-A8FB-AA0AF67076C5}" type="presParOf" srcId="{892F9E6E-4AEF-4581-873C-A571470000B2}" destId="{0C4E6145-507B-4166-9B01-B9ACEFB3559F}" srcOrd="2" destOrd="0" presId="urn:microsoft.com/office/officeart/2005/8/layout/orgChart1"/>
    <dgm:cxn modelId="{079597EF-1B35-45AD-909B-785F90A59DD4}" type="presParOf" srcId="{DEE5260D-AEA1-4403-BEA7-9A0E0EACD4F2}" destId="{9957C0C1-FBBB-4F42-899C-CCC917CDEBB2}" srcOrd="2" destOrd="0" presId="urn:microsoft.com/office/officeart/2005/8/layout/orgChart1"/>
    <dgm:cxn modelId="{B0F06491-241B-47DD-8ADB-AF0FA575D9C8}" type="presParOf" srcId="{DEE5260D-AEA1-4403-BEA7-9A0E0EACD4F2}" destId="{FFF8B045-7138-49A8-B801-FE6F32A65764}" srcOrd="3" destOrd="0" presId="urn:microsoft.com/office/officeart/2005/8/layout/orgChart1"/>
    <dgm:cxn modelId="{123D7CD6-D1E2-42C3-A14A-45428D0F2B20}" type="presParOf" srcId="{FFF8B045-7138-49A8-B801-FE6F32A65764}" destId="{63101CEB-8340-4C16-8A64-019DEAD54FF4}" srcOrd="0" destOrd="0" presId="urn:microsoft.com/office/officeart/2005/8/layout/orgChart1"/>
    <dgm:cxn modelId="{E4D382C7-5EF5-46A7-BF09-043E64A09EBE}" type="presParOf" srcId="{63101CEB-8340-4C16-8A64-019DEAD54FF4}" destId="{57879EE8-0C0D-4B38-9C3C-55BFC32629AC}" srcOrd="0" destOrd="0" presId="urn:microsoft.com/office/officeart/2005/8/layout/orgChart1"/>
    <dgm:cxn modelId="{DDB5DA2D-E0BB-4708-9208-AA5BD103EED6}" type="presParOf" srcId="{63101CEB-8340-4C16-8A64-019DEAD54FF4}" destId="{D10204C1-5852-46D9-9FDF-B10181BB526A}" srcOrd="1" destOrd="0" presId="urn:microsoft.com/office/officeart/2005/8/layout/orgChart1"/>
    <dgm:cxn modelId="{62FE0AF3-FCA7-4811-8AD4-FF4A40F25E14}" type="presParOf" srcId="{FFF8B045-7138-49A8-B801-FE6F32A65764}" destId="{E593AF57-360A-4E37-A062-C0F366540E7B}" srcOrd="1" destOrd="0" presId="urn:microsoft.com/office/officeart/2005/8/layout/orgChart1"/>
    <dgm:cxn modelId="{F5DCA523-8D06-40EF-8DFE-82A1E6A73A20}" type="presParOf" srcId="{E593AF57-360A-4E37-A062-C0F366540E7B}" destId="{D3C94015-1950-4866-A801-43EA2AB96040}" srcOrd="0" destOrd="0" presId="urn:microsoft.com/office/officeart/2005/8/layout/orgChart1"/>
    <dgm:cxn modelId="{73D7B7AC-22C8-4F34-8BEB-00806CAA8120}" type="presParOf" srcId="{E593AF57-360A-4E37-A062-C0F366540E7B}" destId="{019C6A42-4F1C-412D-9B5D-F5F01A1285F0}" srcOrd="1" destOrd="0" presId="urn:microsoft.com/office/officeart/2005/8/layout/orgChart1"/>
    <dgm:cxn modelId="{DCB78076-6B54-4C3A-953C-A20F227B820B}" type="presParOf" srcId="{019C6A42-4F1C-412D-9B5D-F5F01A1285F0}" destId="{9CFBD88D-6F0A-4D81-88E2-E03816A1A410}" srcOrd="0" destOrd="0" presId="urn:microsoft.com/office/officeart/2005/8/layout/orgChart1"/>
    <dgm:cxn modelId="{A6300606-4C6D-4690-9B2B-DCC0833C46A1}" type="presParOf" srcId="{9CFBD88D-6F0A-4D81-88E2-E03816A1A410}" destId="{6DE9A829-9EE9-4C73-A0E2-1116603C8C89}" srcOrd="0" destOrd="0" presId="urn:microsoft.com/office/officeart/2005/8/layout/orgChart1"/>
    <dgm:cxn modelId="{78EDA670-FE65-4676-82F6-5840AEE12610}" type="presParOf" srcId="{9CFBD88D-6F0A-4D81-88E2-E03816A1A410}" destId="{812E4657-F71F-450D-910C-C24DA2FE472B}" srcOrd="1" destOrd="0" presId="urn:microsoft.com/office/officeart/2005/8/layout/orgChart1"/>
    <dgm:cxn modelId="{E041C880-8D5B-4C19-8D92-D844A6AE8024}" type="presParOf" srcId="{019C6A42-4F1C-412D-9B5D-F5F01A1285F0}" destId="{2811F65C-E7DB-4582-AA3D-A0443F5E230E}" srcOrd="1" destOrd="0" presId="urn:microsoft.com/office/officeart/2005/8/layout/orgChart1"/>
    <dgm:cxn modelId="{8653F282-B31D-4E4B-98BC-CB9D912D31F1}" type="presParOf" srcId="{019C6A42-4F1C-412D-9B5D-F5F01A1285F0}" destId="{E23FD422-DAB9-4839-9321-FAF63A7C3B90}" srcOrd="2" destOrd="0" presId="urn:microsoft.com/office/officeart/2005/8/layout/orgChart1"/>
    <dgm:cxn modelId="{48C0525A-C36B-4464-A751-6787AC7004D6}" type="presParOf" srcId="{E593AF57-360A-4E37-A062-C0F366540E7B}" destId="{49D959A5-7358-47E7-95BC-AD81FF7D9FED}" srcOrd="2" destOrd="0" presId="urn:microsoft.com/office/officeart/2005/8/layout/orgChart1"/>
    <dgm:cxn modelId="{5E91A018-A459-45A8-B0A1-E08ACB367685}" type="presParOf" srcId="{E593AF57-360A-4E37-A062-C0F366540E7B}" destId="{255A0415-6C9B-4424-8F0D-9E78D694082F}" srcOrd="3" destOrd="0" presId="urn:microsoft.com/office/officeart/2005/8/layout/orgChart1"/>
    <dgm:cxn modelId="{AE12C9A5-1208-4897-BBB4-4C1789D48ED2}" type="presParOf" srcId="{255A0415-6C9B-4424-8F0D-9E78D694082F}" destId="{5D78AB24-3353-47B1-83E6-44AAC7E319E2}" srcOrd="0" destOrd="0" presId="urn:microsoft.com/office/officeart/2005/8/layout/orgChart1"/>
    <dgm:cxn modelId="{ECBB9926-9675-48E2-BBF9-4739E07316D2}" type="presParOf" srcId="{5D78AB24-3353-47B1-83E6-44AAC7E319E2}" destId="{C8301FBE-5040-442E-8BC2-289F1EB84B6F}" srcOrd="0" destOrd="0" presId="urn:microsoft.com/office/officeart/2005/8/layout/orgChart1"/>
    <dgm:cxn modelId="{E44AA0DA-4618-4CF1-8DA8-1FFEA9AFF690}" type="presParOf" srcId="{5D78AB24-3353-47B1-83E6-44AAC7E319E2}" destId="{82BB2BA0-7EA0-4241-9A03-960FF92B84A4}" srcOrd="1" destOrd="0" presId="urn:microsoft.com/office/officeart/2005/8/layout/orgChart1"/>
    <dgm:cxn modelId="{84A2530D-F385-4689-9840-8FFB06AC2951}" type="presParOf" srcId="{255A0415-6C9B-4424-8F0D-9E78D694082F}" destId="{F115D617-E21D-484B-A592-81B12AC349C9}" srcOrd="1" destOrd="0" presId="urn:microsoft.com/office/officeart/2005/8/layout/orgChart1"/>
    <dgm:cxn modelId="{3A8D2D3E-D44E-4322-AF71-171C8B07EE3D}" type="presParOf" srcId="{255A0415-6C9B-4424-8F0D-9E78D694082F}" destId="{CB69B08D-7B90-4756-8971-C6718EDB8C1E}" srcOrd="2" destOrd="0" presId="urn:microsoft.com/office/officeart/2005/8/layout/orgChart1"/>
    <dgm:cxn modelId="{AA90F4BE-78FE-42B2-B642-A62CA55E21AA}" type="presParOf" srcId="{FFF8B045-7138-49A8-B801-FE6F32A65764}" destId="{3C67B288-D522-48FC-8DCB-9DD6D463FEAA}" srcOrd="2" destOrd="0" presId="urn:microsoft.com/office/officeart/2005/8/layout/orgChart1"/>
    <dgm:cxn modelId="{EF0C8FA5-B4ED-4982-B04B-002A516F676A}" type="presParOf" srcId="{F429E27B-8AEB-492E-89AF-B9D7B0BF22AB}" destId="{120CCD07-2697-44C2-B685-8BE6274874F5}" srcOrd="2" destOrd="0" presId="urn:microsoft.com/office/officeart/2005/8/layout/orgChart1"/>
    <dgm:cxn modelId="{CEFB15DE-2F25-41EC-AFF5-01A56B287E87}" type="presParOf" srcId="{6EEFE8F8-7A4F-49CD-B065-F43DDE182CEF}" destId="{A3667FCA-CE51-469C-98CF-577A1DC29AF2}" srcOrd="4" destOrd="0" presId="urn:microsoft.com/office/officeart/2005/8/layout/orgChart1"/>
    <dgm:cxn modelId="{F7A5D8FF-7B05-465E-958B-96396467239D}" type="presParOf" srcId="{6EEFE8F8-7A4F-49CD-B065-F43DDE182CEF}" destId="{062C28B6-2CE1-43A2-A473-0639F244DCB7}" srcOrd="5" destOrd="0" presId="urn:microsoft.com/office/officeart/2005/8/layout/orgChart1"/>
    <dgm:cxn modelId="{71CF943D-3DBA-41CF-A027-A042B7B7A176}" type="presParOf" srcId="{062C28B6-2CE1-43A2-A473-0639F244DCB7}" destId="{CC4A1B8F-B588-4986-BB19-8D9F6A622E44}" srcOrd="0" destOrd="0" presId="urn:microsoft.com/office/officeart/2005/8/layout/orgChart1"/>
    <dgm:cxn modelId="{6CFFDFA0-3D77-4479-849F-CB4C8C478910}" type="presParOf" srcId="{CC4A1B8F-B588-4986-BB19-8D9F6A622E44}" destId="{BA50FAC6-48CE-4CD3-95B1-F7F3D440B519}" srcOrd="0" destOrd="0" presId="urn:microsoft.com/office/officeart/2005/8/layout/orgChart1"/>
    <dgm:cxn modelId="{4FA0006D-96C9-497D-8064-CAC9894A9AA9}" type="presParOf" srcId="{CC4A1B8F-B588-4986-BB19-8D9F6A622E44}" destId="{D454EE14-BE7F-458D-B34C-2D0DAB49931F}" srcOrd="1" destOrd="0" presId="urn:microsoft.com/office/officeart/2005/8/layout/orgChart1"/>
    <dgm:cxn modelId="{0D1B7D72-9113-4404-BFBD-8A3639DDBAA3}" type="presParOf" srcId="{062C28B6-2CE1-43A2-A473-0639F244DCB7}" destId="{5D1B65C4-E613-44F2-87EF-CE8D638145A5}" srcOrd="1" destOrd="0" presId="urn:microsoft.com/office/officeart/2005/8/layout/orgChart1"/>
    <dgm:cxn modelId="{E34F0D1E-3C33-47A1-8235-545B42ABED45}" type="presParOf" srcId="{5D1B65C4-E613-44F2-87EF-CE8D638145A5}" destId="{B6D3E042-26A7-4585-92F4-880D651BBF2A}" srcOrd="0" destOrd="0" presId="urn:microsoft.com/office/officeart/2005/8/layout/orgChart1"/>
    <dgm:cxn modelId="{1B1055A3-F3F4-4920-92E4-EF6F8D5FE365}" type="presParOf" srcId="{5D1B65C4-E613-44F2-87EF-CE8D638145A5}" destId="{174A2D12-F13A-4A26-AAB9-5873A3D14C41}" srcOrd="1" destOrd="0" presId="urn:microsoft.com/office/officeart/2005/8/layout/orgChart1"/>
    <dgm:cxn modelId="{A2CC9158-5AB7-4782-B1AA-B2AFB63E34EC}" type="presParOf" srcId="{174A2D12-F13A-4A26-AAB9-5873A3D14C41}" destId="{67723773-3EB0-4F8C-9C88-46EE8E46B101}" srcOrd="0" destOrd="0" presId="urn:microsoft.com/office/officeart/2005/8/layout/orgChart1"/>
    <dgm:cxn modelId="{9249A379-BDD4-4FBE-9841-C1170A60F3D7}" type="presParOf" srcId="{67723773-3EB0-4F8C-9C88-46EE8E46B101}" destId="{CA13D10D-6239-447E-891D-B6A80AFCD5C2}" srcOrd="0" destOrd="0" presId="urn:microsoft.com/office/officeart/2005/8/layout/orgChart1"/>
    <dgm:cxn modelId="{B196338C-9C08-4354-A1BB-85EDDDF56E12}" type="presParOf" srcId="{67723773-3EB0-4F8C-9C88-46EE8E46B101}" destId="{5B5DDA73-11E5-430C-95D3-BE5FB6C7CBFD}" srcOrd="1" destOrd="0" presId="urn:microsoft.com/office/officeart/2005/8/layout/orgChart1"/>
    <dgm:cxn modelId="{0CDE1CAE-4F86-4233-BCC5-79A578BA9B92}" type="presParOf" srcId="{174A2D12-F13A-4A26-AAB9-5873A3D14C41}" destId="{137AF74F-2352-4D9F-ACF0-0219B96CE490}" srcOrd="1" destOrd="0" presId="urn:microsoft.com/office/officeart/2005/8/layout/orgChart1"/>
    <dgm:cxn modelId="{13C20BF3-0EDB-475A-A2F7-0F7C32FDBA06}" type="presParOf" srcId="{137AF74F-2352-4D9F-ACF0-0219B96CE490}" destId="{478F9D81-34AC-4C7C-AF35-1AA953C52456}" srcOrd="0" destOrd="0" presId="urn:microsoft.com/office/officeart/2005/8/layout/orgChart1"/>
    <dgm:cxn modelId="{A9FAE025-9AC6-414A-A72C-4F4D3410F681}" type="presParOf" srcId="{137AF74F-2352-4D9F-ACF0-0219B96CE490}" destId="{CE11780F-C53E-41E6-BBBF-F63CD22D211C}" srcOrd="1" destOrd="0" presId="urn:microsoft.com/office/officeart/2005/8/layout/orgChart1"/>
    <dgm:cxn modelId="{A56A2C1F-FBB2-4D98-952C-C72396253EC3}" type="presParOf" srcId="{CE11780F-C53E-41E6-BBBF-F63CD22D211C}" destId="{D1C020F9-EED7-4BCA-A843-4BC06ADD8FF2}" srcOrd="0" destOrd="0" presId="urn:microsoft.com/office/officeart/2005/8/layout/orgChart1"/>
    <dgm:cxn modelId="{7BD84892-643A-4CA0-BECC-3C7455AA2B6A}" type="presParOf" srcId="{D1C020F9-EED7-4BCA-A843-4BC06ADD8FF2}" destId="{0A740E7F-41EB-47F9-884B-557FEC0C8FF8}" srcOrd="0" destOrd="0" presId="urn:microsoft.com/office/officeart/2005/8/layout/orgChart1"/>
    <dgm:cxn modelId="{8BE5D489-DA1C-43AA-AA92-ABA60EBD8479}" type="presParOf" srcId="{D1C020F9-EED7-4BCA-A843-4BC06ADD8FF2}" destId="{4691E73D-9D69-4846-8297-0F9B81F797AA}" srcOrd="1" destOrd="0" presId="urn:microsoft.com/office/officeart/2005/8/layout/orgChart1"/>
    <dgm:cxn modelId="{8139393B-B2D4-49DB-8541-897C2EBDC9ED}" type="presParOf" srcId="{CE11780F-C53E-41E6-BBBF-F63CD22D211C}" destId="{F992922A-F54B-4C88-B057-F563AC555BA2}" srcOrd="1" destOrd="0" presId="urn:microsoft.com/office/officeart/2005/8/layout/orgChart1"/>
    <dgm:cxn modelId="{B3CE5C79-C047-4A9E-850B-A4F47AE28025}" type="presParOf" srcId="{CE11780F-C53E-41E6-BBBF-F63CD22D211C}" destId="{25695E5E-C81C-45FF-B164-13A0986EA8D3}" srcOrd="2" destOrd="0" presId="urn:microsoft.com/office/officeart/2005/8/layout/orgChart1"/>
    <dgm:cxn modelId="{6B21E18B-B3FB-4F46-9904-7B7355BB532F}" type="presParOf" srcId="{137AF74F-2352-4D9F-ACF0-0219B96CE490}" destId="{57B39586-CC16-4E0B-AF30-299765A19D79}" srcOrd="2" destOrd="0" presId="urn:microsoft.com/office/officeart/2005/8/layout/orgChart1"/>
    <dgm:cxn modelId="{965B31FF-3518-4106-8302-A02EFA589893}" type="presParOf" srcId="{137AF74F-2352-4D9F-ACF0-0219B96CE490}" destId="{23091249-1086-4D0B-B965-5B59155E8F5B}" srcOrd="3" destOrd="0" presId="urn:microsoft.com/office/officeart/2005/8/layout/orgChart1"/>
    <dgm:cxn modelId="{18E625CB-FB52-4D91-982C-88F3D6F30D54}" type="presParOf" srcId="{23091249-1086-4D0B-B965-5B59155E8F5B}" destId="{FF279BEA-2D6A-4C35-9491-B16B256D4788}" srcOrd="0" destOrd="0" presId="urn:microsoft.com/office/officeart/2005/8/layout/orgChart1"/>
    <dgm:cxn modelId="{B36A7A9B-A0AF-4670-890E-E851C25FE942}" type="presParOf" srcId="{FF279BEA-2D6A-4C35-9491-B16B256D4788}" destId="{4F09A521-A45D-4E64-AD51-CB2349D277F4}" srcOrd="0" destOrd="0" presId="urn:microsoft.com/office/officeart/2005/8/layout/orgChart1"/>
    <dgm:cxn modelId="{F1329119-27AA-4358-A0BB-BA1EE49E82C2}" type="presParOf" srcId="{FF279BEA-2D6A-4C35-9491-B16B256D4788}" destId="{61074823-7772-4AAE-9225-CD3C66F724A3}" srcOrd="1" destOrd="0" presId="urn:microsoft.com/office/officeart/2005/8/layout/orgChart1"/>
    <dgm:cxn modelId="{3FB55487-3AB4-49DC-949D-D5D36352BE1B}" type="presParOf" srcId="{23091249-1086-4D0B-B965-5B59155E8F5B}" destId="{DB8EEC42-1FF4-4B79-A468-D552953C3256}" srcOrd="1" destOrd="0" presId="urn:microsoft.com/office/officeart/2005/8/layout/orgChart1"/>
    <dgm:cxn modelId="{D897D9AD-278F-4A94-B3EE-E5C4A38DB2E5}" type="presParOf" srcId="{23091249-1086-4D0B-B965-5B59155E8F5B}" destId="{E31087AF-62E4-4575-A30F-B7FF64F96F16}" srcOrd="2" destOrd="0" presId="urn:microsoft.com/office/officeart/2005/8/layout/orgChart1"/>
    <dgm:cxn modelId="{A364AC2A-B966-4C1F-9A93-67C176F2557E}" type="presParOf" srcId="{174A2D12-F13A-4A26-AAB9-5873A3D14C41}" destId="{A3DF90EA-30D6-4F55-9FBC-CE29709BC85B}" srcOrd="2" destOrd="0" presId="urn:microsoft.com/office/officeart/2005/8/layout/orgChart1"/>
    <dgm:cxn modelId="{2C432C1E-D644-47B4-97DF-C9075827EC9A}" type="presParOf" srcId="{5D1B65C4-E613-44F2-87EF-CE8D638145A5}" destId="{FC0BA4A9-4151-4DBF-B439-DBEBB2A8F9ED}" srcOrd="2" destOrd="0" presId="urn:microsoft.com/office/officeart/2005/8/layout/orgChart1"/>
    <dgm:cxn modelId="{6E1BCEED-35C3-4C13-A9C5-34869ECCE408}" type="presParOf" srcId="{5D1B65C4-E613-44F2-87EF-CE8D638145A5}" destId="{EC8422AA-6263-4F46-B627-305FB04474A4}" srcOrd="3" destOrd="0" presId="urn:microsoft.com/office/officeart/2005/8/layout/orgChart1"/>
    <dgm:cxn modelId="{43F0F789-CAAE-4FE5-ACE9-AD22C95112EB}" type="presParOf" srcId="{EC8422AA-6263-4F46-B627-305FB04474A4}" destId="{E7080B46-8054-4B06-A6EE-744DA82D14E9}" srcOrd="0" destOrd="0" presId="urn:microsoft.com/office/officeart/2005/8/layout/orgChart1"/>
    <dgm:cxn modelId="{2702FF88-3DEF-4787-94FF-32F5F7066BA1}" type="presParOf" srcId="{E7080B46-8054-4B06-A6EE-744DA82D14E9}" destId="{89421A45-2A89-4A88-AE8F-4F34563AD113}" srcOrd="0" destOrd="0" presId="urn:microsoft.com/office/officeart/2005/8/layout/orgChart1"/>
    <dgm:cxn modelId="{E9964370-64F8-4CEC-AB7E-8EF24E7CD715}" type="presParOf" srcId="{E7080B46-8054-4B06-A6EE-744DA82D14E9}" destId="{E36E9885-635F-4FA6-8A85-E9C732BF4020}" srcOrd="1" destOrd="0" presId="urn:microsoft.com/office/officeart/2005/8/layout/orgChart1"/>
    <dgm:cxn modelId="{090715BB-AD15-4D31-BC76-C5C2803373E5}" type="presParOf" srcId="{EC8422AA-6263-4F46-B627-305FB04474A4}" destId="{5CB3E425-EC28-411F-8CFA-E386C736ABF0}" srcOrd="1" destOrd="0" presId="urn:microsoft.com/office/officeart/2005/8/layout/orgChart1"/>
    <dgm:cxn modelId="{D888DC30-658F-4E0C-8855-AA795337AF9C}" type="presParOf" srcId="{5CB3E425-EC28-411F-8CFA-E386C736ABF0}" destId="{8B14EEEE-E486-42F5-9103-38298A26464F}" srcOrd="0" destOrd="0" presId="urn:microsoft.com/office/officeart/2005/8/layout/orgChart1"/>
    <dgm:cxn modelId="{B3F222B2-318F-4302-A385-F10A8BF21563}" type="presParOf" srcId="{5CB3E425-EC28-411F-8CFA-E386C736ABF0}" destId="{7B7C0A1A-4925-4F2A-A874-FFF4D41D33E7}" srcOrd="1" destOrd="0" presId="urn:microsoft.com/office/officeart/2005/8/layout/orgChart1"/>
    <dgm:cxn modelId="{05B5980B-2C1F-4BB3-A06C-62AD2AB5E8EC}" type="presParOf" srcId="{7B7C0A1A-4925-4F2A-A874-FFF4D41D33E7}" destId="{F6A5F3DC-A581-4109-BB6F-9DA826FF1772}" srcOrd="0" destOrd="0" presId="urn:microsoft.com/office/officeart/2005/8/layout/orgChart1"/>
    <dgm:cxn modelId="{940D3B6D-EDC1-4E45-BC0E-C91C4034BC39}" type="presParOf" srcId="{F6A5F3DC-A581-4109-BB6F-9DA826FF1772}" destId="{A665D415-4F2F-439F-8D36-E91D979D69D6}" srcOrd="0" destOrd="0" presId="urn:microsoft.com/office/officeart/2005/8/layout/orgChart1"/>
    <dgm:cxn modelId="{E8D858FA-4762-4B7F-97FC-8860332ECB7D}" type="presParOf" srcId="{F6A5F3DC-A581-4109-BB6F-9DA826FF1772}" destId="{757AE488-EDAF-4BC4-A8B9-273E3F7825E4}" srcOrd="1" destOrd="0" presId="urn:microsoft.com/office/officeart/2005/8/layout/orgChart1"/>
    <dgm:cxn modelId="{E7067F8E-64F6-45E7-9FB5-435A174B4969}" type="presParOf" srcId="{7B7C0A1A-4925-4F2A-A874-FFF4D41D33E7}" destId="{7B8C4FB0-449C-4ED2-90CC-15C66B594679}" srcOrd="1" destOrd="0" presId="urn:microsoft.com/office/officeart/2005/8/layout/orgChart1"/>
    <dgm:cxn modelId="{2940772E-88EE-45E8-9FFA-38BD5CAC2497}" type="presParOf" srcId="{7B7C0A1A-4925-4F2A-A874-FFF4D41D33E7}" destId="{FBC9B381-3CDD-40E4-BBBD-C9680DFD86B2}" srcOrd="2" destOrd="0" presId="urn:microsoft.com/office/officeart/2005/8/layout/orgChart1"/>
    <dgm:cxn modelId="{EFFC628E-34D1-41FA-A291-E18707CA539A}" type="presParOf" srcId="{5CB3E425-EC28-411F-8CFA-E386C736ABF0}" destId="{D4A453F6-DEEF-4E2B-8F84-673AE72F97F6}" srcOrd="2" destOrd="0" presId="urn:microsoft.com/office/officeart/2005/8/layout/orgChart1"/>
    <dgm:cxn modelId="{068F2D2E-BFC6-46BF-8A5F-3DAC9B392C76}" type="presParOf" srcId="{5CB3E425-EC28-411F-8CFA-E386C736ABF0}" destId="{AC942475-AA17-4840-8848-25D36ABB0C9A}" srcOrd="3" destOrd="0" presId="urn:microsoft.com/office/officeart/2005/8/layout/orgChart1"/>
    <dgm:cxn modelId="{53E952E6-E0D5-4D23-84A4-BDA2301E8CB0}" type="presParOf" srcId="{AC942475-AA17-4840-8848-25D36ABB0C9A}" destId="{B8F11226-A581-42B2-A211-957CB8D75A3E}" srcOrd="0" destOrd="0" presId="urn:microsoft.com/office/officeart/2005/8/layout/orgChart1"/>
    <dgm:cxn modelId="{2A498E5C-318E-4BF1-BE91-60B988BB05C0}" type="presParOf" srcId="{B8F11226-A581-42B2-A211-957CB8D75A3E}" destId="{1DD96D2C-1B2A-4F42-B87C-17AB677FBE24}" srcOrd="0" destOrd="0" presId="urn:microsoft.com/office/officeart/2005/8/layout/orgChart1"/>
    <dgm:cxn modelId="{04932388-8845-4575-9187-F63456C6FD40}" type="presParOf" srcId="{B8F11226-A581-42B2-A211-957CB8D75A3E}" destId="{AFA53D3C-7A55-467A-BCF2-0DEFF61BC7F0}" srcOrd="1" destOrd="0" presId="urn:microsoft.com/office/officeart/2005/8/layout/orgChart1"/>
    <dgm:cxn modelId="{AABB41EA-E04A-4F56-BA5B-41B6BEF13AEB}" type="presParOf" srcId="{AC942475-AA17-4840-8848-25D36ABB0C9A}" destId="{871C92FB-FBAE-4328-AFFB-C5649DFF6588}" srcOrd="1" destOrd="0" presId="urn:microsoft.com/office/officeart/2005/8/layout/orgChart1"/>
    <dgm:cxn modelId="{6D3352CB-C3F8-483F-891E-7DC7CD50DAFD}" type="presParOf" srcId="{AC942475-AA17-4840-8848-25D36ABB0C9A}" destId="{296ED95E-F632-415E-99CD-253DAD676DD8}" srcOrd="2" destOrd="0" presId="urn:microsoft.com/office/officeart/2005/8/layout/orgChart1"/>
    <dgm:cxn modelId="{7B644D92-0F2F-4AF4-B88B-DF571C27857B}" type="presParOf" srcId="{EC8422AA-6263-4F46-B627-305FB04474A4}" destId="{2DD4D322-66BD-42C3-9138-4706D9A7FE3D}" srcOrd="2" destOrd="0" presId="urn:microsoft.com/office/officeart/2005/8/layout/orgChart1"/>
    <dgm:cxn modelId="{FAFF07CA-161C-459E-8DAE-9656DBD7B2FC}" type="presParOf" srcId="{062C28B6-2CE1-43A2-A473-0639F244DCB7}" destId="{3300E492-13DC-496C-9706-DC5E2590C73F}" srcOrd="2" destOrd="0" presId="urn:microsoft.com/office/officeart/2005/8/layout/orgChart1"/>
    <dgm:cxn modelId="{2B506AEB-AD57-4CB6-9D7D-F4A0DE7163A6}" type="presParOf" srcId="{6EEFE8F8-7A4F-49CD-B065-F43DDE182CEF}" destId="{AA70AEB3-E949-465D-BD32-5A046E508D1E}" srcOrd="6" destOrd="0" presId="urn:microsoft.com/office/officeart/2005/8/layout/orgChart1"/>
    <dgm:cxn modelId="{89B74436-7255-4362-8F7C-800E7CE54CD4}" type="presParOf" srcId="{6EEFE8F8-7A4F-49CD-B065-F43DDE182CEF}" destId="{F74B47F5-8EE1-4502-979E-A99440B6ACB6}" srcOrd="7" destOrd="0" presId="urn:microsoft.com/office/officeart/2005/8/layout/orgChart1"/>
    <dgm:cxn modelId="{BAE8D8B5-3857-4979-9A8D-4B2DFD748F58}" type="presParOf" srcId="{F74B47F5-8EE1-4502-979E-A99440B6ACB6}" destId="{47FA0876-FB8D-4ECC-88DF-AC30B76A5F67}" srcOrd="0" destOrd="0" presId="urn:microsoft.com/office/officeart/2005/8/layout/orgChart1"/>
    <dgm:cxn modelId="{BC9D0E1A-6F88-4819-8D9F-5D292D09F26E}" type="presParOf" srcId="{47FA0876-FB8D-4ECC-88DF-AC30B76A5F67}" destId="{594BA87A-29B3-419B-BFD9-07B2D21DF934}" srcOrd="0" destOrd="0" presId="urn:microsoft.com/office/officeart/2005/8/layout/orgChart1"/>
    <dgm:cxn modelId="{A2FEBB1E-5868-4F84-98F2-6418DDE6EFB1}" type="presParOf" srcId="{47FA0876-FB8D-4ECC-88DF-AC30B76A5F67}" destId="{25F38EDC-F3F7-4176-A253-F9F3E616D318}" srcOrd="1" destOrd="0" presId="urn:microsoft.com/office/officeart/2005/8/layout/orgChart1"/>
    <dgm:cxn modelId="{10E1761A-A8F0-4610-92DF-F852F0FDE6AA}" type="presParOf" srcId="{F74B47F5-8EE1-4502-979E-A99440B6ACB6}" destId="{23E629B6-85AD-472B-9586-F2C063D07672}" srcOrd="1" destOrd="0" presId="urn:microsoft.com/office/officeart/2005/8/layout/orgChart1"/>
    <dgm:cxn modelId="{FB1A2412-E581-468A-BD72-8855FBFC0A87}" type="presParOf" srcId="{F74B47F5-8EE1-4502-979E-A99440B6ACB6}" destId="{FFEE3E55-ADA0-45F0-AFF9-5CF45F63BC25}" srcOrd="2" destOrd="0" presId="urn:microsoft.com/office/officeart/2005/8/layout/orgChart1"/>
    <dgm:cxn modelId="{651DA3E5-EDA4-47CA-9B40-6414EE9C953C}" type="presParOf" srcId="{F24F496F-6132-43A1-8E0E-746655767AC5}" destId="{BA86C64F-C3B5-4C94-83AA-F704B1AFF0A3}" srcOrd="2" destOrd="0" presId="urn:microsoft.com/office/officeart/2005/8/layout/orgChart1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E9CA7-D348-46E0-9468-5C77EE72397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F9EE6C5E-96BA-40E1-AF04-E3921FD91BC8}" type="pres">
      <dgm:prSet presAssocID="{12FE9CA7-D348-46E0-9468-5C77EE72397B}" presName="Name0" presStyleCnt="0">
        <dgm:presLayoutVars>
          <dgm:dir/>
          <dgm:resizeHandles val="exact"/>
        </dgm:presLayoutVars>
      </dgm:prSet>
      <dgm:spPr/>
    </dgm:pt>
  </dgm:ptLst>
  <dgm:cxnLst>
    <dgm:cxn modelId="{97CF0723-6AFE-454C-8140-1267AB95CF97}" type="presOf" srcId="{12FE9CA7-D348-46E0-9468-5C77EE72397B}" destId="{F9EE6C5E-96BA-40E1-AF04-E3921FD91BC8}" srcOrd="0" destOrd="0" presId="urn:microsoft.com/office/officeart/2016/7/layout/RepeatingBendingProcessNew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7E71A-DD0F-469F-B1F2-D33453812D6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AB3CE4-5777-4C2A-9B4F-2F59413C7B31}" type="pres">
      <dgm:prSet presAssocID="{A487E71A-DD0F-469F-B1F2-D33453812D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E19FDD36-EEE6-469F-8F4A-E8E76DCE7C77}" type="presOf" srcId="{A487E71A-DD0F-469F-B1F2-D33453812D6F}" destId="{5DAB3CE4-5777-4C2A-9B4F-2F59413C7B31}" srcOrd="0" destOrd="0" presId="urn:microsoft.com/office/officeart/2005/8/layout/matrix1"/>
  </dgm:cxnLst>
  <dgm:bg>
    <a:solidFill>
      <a:schemeClr val="bg1">
        <a:lumMod val="95000"/>
      </a:schemeClr>
    </a:solidFill>
  </dgm:bg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87F7D-B58F-4F8F-9723-4EC12EA529F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8423E9-9E0C-4F30-865A-AE8B3B9AB69D}">
      <dgm:prSet custT="1"/>
      <dgm:spPr/>
      <dgm:t>
        <a:bodyPr/>
        <a:lstStyle/>
        <a:p>
          <a:pPr algn="just"/>
          <a:r>
            <a:rPr lang="pt-BR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O DARF emitido na DCTFWeb é único, por padrão. Porém, poderá o contribuinte , de forma manual, gerar DARFs , de acordo com cada evento ou código de recolhimento </a:t>
          </a:r>
          <a:endParaRPr lang="en-U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92457-DBC0-4CEA-B999-6B0021F71518}" type="parTrans" cxnId="{38EA3228-ED0F-49AA-8FF0-27B5D4501622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F89E9-8D32-4B0C-A1F0-2611A45DEC6F}" type="sibTrans" cxnId="{38EA3228-ED0F-49AA-8FF0-27B5D4501622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E65FB-9240-4E00-8729-A433E1B02C60}">
      <dgm:prSet custT="1"/>
      <dgm:spPr/>
      <dgm:t>
        <a:bodyPr/>
        <a:lstStyle/>
        <a:p>
          <a:pPr algn="just"/>
          <a:r>
            <a:rPr lang="pt-BR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A DCTFWeb não faz cálculos, mas recebe das escriturações os valores dos débitos e deduções, conforme parâmetros informados nas escriturações. Portanto, em caso de divergência entre o valor que a empresa entende devido e aquele constante na DCTFWeb, deve ser feita primeiramente a correção no eSocial ou na EFD-Reinf, por exemplo, a depender da origem do erro.</a:t>
          </a:r>
          <a:endParaRPr lang="en-U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F8421-16E6-46DE-BF00-F51924D4866E}" type="parTrans" cxnId="{2101C9EE-4F6C-4DF9-A0A6-6648EE334721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F222C-934A-4E5D-AC3B-6A5C801B6566}" type="sibTrans" cxnId="{2101C9EE-4F6C-4DF9-A0A6-6648EE334721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E7FCD-9C22-49AD-A504-5D7C852E7F06}">
      <dgm:prSet custT="1"/>
      <dgm:spPr/>
      <dgm:t>
        <a:bodyPr/>
        <a:lstStyle/>
        <a:p>
          <a:pPr algn="just"/>
          <a:r>
            <a:rPr lang="pt-BR" sz="2100">
              <a:latin typeface="Times New Roman" panose="02020603050405020304" pitchFamily="18" charset="0"/>
              <a:cs typeface="Times New Roman" panose="02020603050405020304" pitchFamily="18" charset="0"/>
            </a:rPr>
            <a:t>DCTFWeb retificadora deverá ser transmitida, ainda que a alteração feita no eSocial ou na EFD-Reinf, por exemplo, não tenha alterado os valores dos débitos e créditos na DCTFWeb. A transmissão é necessária, a fim de manter a integridade entre a escrituração e a declaração.</a:t>
          </a:r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FB18B-CA5F-416A-B74F-77618E1E2C70}" type="parTrans" cxnId="{8EDD7F09-846C-4E83-BCB9-B8FC633BDC85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59F8C-FDD9-4964-9A97-FAE79D020169}" type="sibTrans" cxnId="{8EDD7F09-846C-4E83-BCB9-B8FC633BDC85}">
      <dgm:prSet/>
      <dgm:spPr/>
      <dgm:t>
        <a:bodyPr/>
        <a:lstStyle/>
        <a:p>
          <a:pPr algn="just"/>
          <a:endParaRPr lang="en-US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68578-6324-4E73-B620-6BE61DA6B502}" type="pres">
      <dgm:prSet presAssocID="{AFE87F7D-B58F-4F8F-9723-4EC12EA529FC}" presName="vert0" presStyleCnt="0">
        <dgm:presLayoutVars>
          <dgm:dir/>
          <dgm:animOne val="branch"/>
          <dgm:animLvl val="lvl"/>
        </dgm:presLayoutVars>
      </dgm:prSet>
      <dgm:spPr/>
    </dgm:pt>
    <dgm:pt modelId="{01F9301E-DC5E-4208-99C8-04F4C615F274}" type="pres">
      <dgm:prSet presAssocID="{0C8423E9-9E0C-4F30-865A-AE8B3B9AB69D}" presName="thickLine" presStyleLbl="alignNode1" presStyleIdx="0" presStyleCnt="3"/>
      <dgm:spPr/>
    </dgm:pt>
    <dgm:pt modelId="{A20A828A-A4DC-43E4-ABBC-3869B26AB783}" type="pres">
      <dgm:prSet presAssocID="{0C8423E9-9E0C-4F30-865A-AE8B3B9AB69D}" presName="horz1" presStyleCnt="0"/>
      <dgm:spPr/>
    </dgm:pt>
    <dgm:pt modelId="{101D28A4-4637-49D0-B867-9009618009FD}" type="pres">
      <dgm:prSet presAssocID="{0C8423E9-9E0C-4F30-865A-AE8B3B9AB69D}" presName="tx1" presStyleLbl="revTx" presStyleIdx="0" presStyleCnt="3"/>
      <dgm:spPr/>
    </dgm:pt>
    <dgm:pt modelId="{DD705845-26D7-4049-9331-6307DB561C85}" type="pres">
      <dgm:prSet presAssocID="{0C8423E9-9E0C-4F30-865A-AE8B3B9AB69D}" presName="vert1" presStyleCnt="0"/>
      <dgm:spPr/>
    </dgm:pt>
    <dgm:pt modelId="{0AE23874-D1B0-45DA-9551-63CA4E8DEC8F}" type="pres">
      <dgm:prSet presAssocID="{A27E65FB-9240-4E00-8729-A433E1B02C60}" presName="thickLine" presStyleLbl="alignNode1" presStyleIdx="1" presStyleCnt="3"/>
      <dgm:spPr/>
    </dgm:pt>
    <dgm:pt modelId="{459A7039-EB21-4BED-BEBF-0B422ACCCD40}" type="pres">
      <dgm:prSet presAssocID="{A27E65FB-9240-4E00-8729-A433E1B02C60}" presName="horz1" presStyleCnt="0"/>
      <dgm:spPr/>
    </dgm:pt>
    <dgm:pt modelId="{A2260D4E-13B2-4363-9FEE-ADDD8F375576}" type="pres">
      <dgm:prSet presAssocID="{A27E65FB-9240-4E00-8729-A433E1B02C60}" presName="tx1" presStyleLbl="revTx" presStyleIdx="1" presStyleCnt="3"/>
      <dgm:spPr/>
    </dgm:pt>
    <dgm:pt modelId="{7CD07C6D-4BBE-4F58-A752-592A3EEB71EB}" type="pres">
      <dgm:prSet presAssocID="{A27E65FB-9240-4E00-8729-A433E1B02C60}" presName="vert1" presStyleCnt="0"/>
      <dgm:spPr/>
    </dgm:pt>
    <dgm:pt modelId="{B9A78B41-8797-44BF-A595-0D9CFAC9A0D5}" type="pres">
      <dgm:prSet presAssocID="{B74E7FCD-9C22-49AD-A504-5D7C852E7F06}" presName="thickLine" presStyleLbl="alignNode1" presStyleIdx="2" presStyleCnt="3"/>
      <dgm:spPr/>
    </dgm:pt>
    <dgm:pt modelId="{5A83DBC9-5D36-4F40-9ED8-4D14C4AD0C68}" type="pres">
      <dgm:prSet presAssocID="{B74E7FCD-9C22-49AD-A504-5D7C852E7F06}" presName="horz1" presStyleCnt="0"/>
      <dgm:spPr/>
    </dgm:pt>
    <dgm:pt modelId="{99863E2A-07DA-4CC8-AF12-3627192352C5}" type="pres">
      <dgm:prSet presAssocID="{B74E7FCD-9C22-49AD-A504-5D7C852E7F06}" presName="tx1" presStyleLbl="revTx" presStyleIdx="2" presStyleCnt="3"/>
      <dgm:spPr/>
    </dgm:pt>
    <dgm:pt modelId="{1F41517A-52DA-4A6E-922A-6C2FB31CD6D0}" type="pres">
      <dgm:prSet presAssocID="{B74E7FCD-9C22-49AD-A504-5D7C852E7F06}" presName="vert1" presStyleCnt="0"/>
      <dgm:spPr/>
    </dgm:pt>
  </dgm:ptLst>
  <dgm:cxnLst>
    <dgm:cxn modelId="{8EDD7F09-846C-4E83-BCB9-B8FC633BDC85}" srcId="{AFE87F7D-B58F-4F8F-9723-4EC12EA529FC}" destId="{B74E7FCD-9C22-49AD-A504-5D7C852E7F06}" srcOrd="2" destOrd="0" parTransId="{696FB18B-CA5F-416A-B74F-77618E1E2C70}" sibTransId="{9DD59F8C-FDD9-4964-9A97-FAE79D020169}"/>
    <dgm:cxn modelId="{38EA3228-ED0F-49AA-8FF0-27B5D4501622}" srcId="{AFE87F7D-B58F-4F8F-9723-4EC12EA529FC}" destId="{0C8423E9-9E0C-4F30-865A-AE8B3B9AB69D}" srcOrd="0" destOrd="0" parTransId="{F4692457-DBC0-4CEA-B999-6B0021F71518}" sibTransId="{416F89E9-8D32-4B0C-A1F0-2611A45DEC6F}"/>
    <dgm:cxn modelId="{81171735-FBFF-4E0E-AF5C-73E43B4F5755}" type="presOf" srcId="{B74E7FCD-9C22-49AD-A504-5D7C852E7F06}" destId="{99863E2A-07DA-4CC8-AF12-3627192352C5}" srcOrd="0" destOrd="0" presId="urn:microsoft.com/office/officeart/2008/layout/LinedList"/>
    <dgm:cxn modelId="{AE065481-A81B-493C-B192-81108BC3B18E}" type="presOf" srcId="{0C8423E9-9E0C-4F30-865A-AE8B3B9AB69D}" destId="{101D28A4-4637-49D0-B867-9009618009FD}" srcOrd="0" destOrd="0" presId="urn:microsoft.com/office/officeart/2008/layout/LinedList"/>
    <dgm:cxn modelId="{A852ABBA-48BF-4742-B422-56E2F246A104}" type="presOf" srcId="{A27E65FB-9240-4E00-8729-A433E1B02C60}" destId="{A2260D4E-13B2-4363-9FEE-ADDD8F375576}" srcOrd="0" destOrd="0" presId="urn:microsoft.com/office/officeart/2008/layout/LinedList"/>
    <dgm:cxn modelId="{2101C9EE-4F6C-4DF9-A0A6-6648EE334721}" srcId="{AFE87F7D-B58F-4F8F-9723-4EC12EA529FC}" destId="{A27E65FB-9240-4E00-8729-A433E1B02C60}" srcOrd="1" destOrd="0" parTransId="{6C9F8421-16E6-46DE-BF00-F51924D4866E}" sibTransId="{878F222C-934A-4E5D-AC3B-6A5C801B6566}"/>
    <dgm:cxn modelId="{EAB50DFC-3BE9-422D-B8CD-024EDF803BF3}" type="presOf" srcId="{AFE87F7D-B58F-4F8F-9723-4EC12EA529FC}" destId="{95968578-6324-4E73-B620-6BE61DA6B502}" srcOrd="0" destOrd="0" presId="urn:microsoft.com/office/officeart/2008/layout/LinedList"/>
    <dgm:cxn modelId="{92F4856F-3076-4FA6-AE86-6D9E463CED5C}" type="presParOf" srcId="{95968578-6324-4E73-B620-6BE61DA6B502}" destId="{01F9301E-DC5E-4208-99C8-04F4C615F274}" srcOrd="0" destOrd="0" presId="urn:microsoft.com/office/officeart/2008/layout/LinedList"/>
    <dgm:cxn modelId="{51DA50BF-A21E-484A-B896-06C5816AB560}" type="presParOf" srcId="{95968578-6324-4E73-B620-6BE61DA6B502}" destId="{A20A828A-A4DC-43E4-ABBC-3869B26AB783}" srcOrd="1" destOrd="0" presId="urn:microsoft.com/office/officeart/2008/layout/LinedList"/>
    <dgm:cxn modelId="{BE88F36E-FD3A-4C16-8B73-A869DB075003}" type="presParOf" srcId="{A20A828A-A4DC-43E4-ABBC-3869B26AB783}" destId="{101D28A4-4637-49D0-B867-9009618009FD}" srcOrd="0" destOrd="0" presId="urn:microsoft.com/office/officeart/2008/layout/LinedList"/>
    <dgm:cxn modelId="{C0FB6557-8BEE-4459-96E1-8A1632932604}" type="presParOf" srcId="{A20A828A-A4DC-43E4-ABBC-3869B26AB783}" destId="{DD705845-26D7-4049-9331-6307DB561C85}" srcOrd="1" destOrd="0" presId="urn:microsoft.com/office/officeart/2008/layout/LinedList"/>
    <dgm:cxn modelId="{CC87EBDC-F43C-472F-BC77-3DC92B4FF6E9}" type="presParOf" srcId="{95968578-6324-4E73-B620-6BE61DA6B502}" destId="{0AE23874-D1B0-45DA-9551-63CA4E8DEC8F}" srcOrd="2" destOrd="0" presId="urn:microsoft.com/office/officeart/2008/layout/LinedList"/>
    <dgm:cxn modelId="{6D3F2700-DEF3-4EEE-B90E-253B6A473133}" type="presParOf" srcId="{95968578-6324-4E73-B620-6BE61DA6B502}" destId="{459A7039-EB21-4BED-BEBF-0B422ACCCD40}" srcOrd="3" destOrd="0" presId="urn:microsoft.com/office/officeart/2008/layout/LinedList"/>
    <dgm:cxn modelId="{4E5E1FF0-0FF0-4CAC-B79C-BFD84480BA01}" type="presParOf" srcId="{459A7039-EB21-4BED-BEBF-0B422ACCCD40}" destId="{A2260D4E-13B2-4363-9FEE-ADDD8F375576}" srcOrd="0" destOrd="0" presId="urn:microsoft.com/office/officeart/2008/layout/LinedList"/>
    <dgm:cxn modelId="{2DE02D3F-01B6-46B7-A9C1-083C4AA1A03E}" type="presParOf" srcId="{459A7039-EB21-4BED-BEBF-0B422ACCCD40}" destId="{7CD07C6D-4BBE-4F58-A752-592A3EEB71EB}" srcOrd="1" destOrd="0" presId="urn:microsoft.com/office/officeart/2008/layout/LinedList"/>
    <dgm:cxn modelId="{88AF1414-D034-4307-8BE8-D6811063F224}" type="presParOf" srcId="{95968578-6324-4E73-B620-6BE61DA6B502}" destId="{B9A78B41-8797-44BF-A595-0D9CFAC9A0D5}" srcOrd="4" destOrd="0" presId="urn:microsoft.com/office/officeart/2008/layout/LinedList"/>
    <dgm:cxn modelId="{1493AE08-0A9B-462E-8784-91CD9598AE64}" type="presParOf" srcId="{95968578-6324-4E73-B620-6BE61DA6B502}" destId="{5A83DBC9-5D36-4F40-9ED8-4D14C4AD0C68}" srcOrd="5" destOrd="0" presId="urn:microsoft.com/office/officeart/2008/layout/LinedList"/>
    <dgm:cxn modelId="{ADFB0EB3-C78B-4C09-9010-A2200799DC12}" type="presParOf" srcId="{5A83DBC9-5D36-4F40-9ED8-4D14C4AD0C68}" destId="{99863E2A-07DA-4CC8-AF12-3627192352C5}" srcOrd="0" destOrd="0" presId="urn:microsoft.com/office/officeart/2008/layout/LinedList"/>
    <dgm:cxn modelId="{DEEADDEC-D4CF-43B3-A233-637AD6B10917}" type="presParOf" srcId="{5A83DBC9-5D36-4F40-9ED8-4D14C4AD0C68}" destId="{1F41517A-52DA-4A6E-922A-6C2FB31CD6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AEB3-E949-465D-BD32-5A046E508D1E}">
      <dsp:nvSpPr>
        <dsp:cNvPr id="0" name=""/>
        <dsp:cNvSpPr/>
      </dsp:nvSpPr>
      <dsp:spPr>
        <a:xfrm>
          <a:off x="4524153" y="1340103"/>
          <a:ext cx="3748828" cy="32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55"/>
              </a:lnTo>
              <a:lnTo>
                <a:pt x="3748828" y="162655"/>
              </a:lnTo>
              <a:lnTo>
                <a:pt x="3748828" y="3253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453F6-DEEF-4E2B-8F84-673AE72F97F6}">
      <dsp:nvSpPr>
        <dsp:cNvPr id="0" name=""/>
        <dsp:cNvSpPr/>
      </dsp:nvSpPr>
      <dsp:spPr>
        <a:xfrm>
          <a:off x="6716134" y="3539829"/>
          <a:ext cx="232365" cy="181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450"/>
              </a:lnTo>
              <a:lnTo>
                <a:pt x="232365" y="181245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4EEEE-E486-42F5-9103-38298A26464F}">
      <dsp:nvSpPr>
        <dsp:cNvPr id="0" name=""/>
        <dsp:cNvSpPr/>
      </dsp:nvSpPr>
      <dsp:spPr>
        <a:xfrm>
          <a:off x="6716134" y="3539829"/>
          <a:ext cx="232365" cy="71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87"/>
              </a:lnTo>
              <a:lnTo>
                <a:pt x="232365" y="7125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A4A9-4151-4DBF-B439-DBEBB2A8F9ED}">
      <dsp:nvSpPr>
        <dsp:cNvPr id="0" name=""/>
        <dsp:cNvSpPr/>
      </dsp:nvSpPr>
      <dsp:spPr>
        <a:xfrm>
          <a:off x="6398567" y="2439966"/>
          <a:ext cx="937207" cy="32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55"/>
              </a:lnTo>
              <a:lnTo>
                <a:pt x="937207" y="162655"/>
              </a:lnTo>
              <a:lnTo>
                <a:pt x="937207" y="3253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39586-CC16-4E0B-AF30-299765A19D79}">
      <dsp:nvSpPr>
        <dsp:cNvPr id="0" name=""/>
        <dsp:cNvSpPr/>
      </dsp:nvSpPr>
      <dsp:spPr>
        <a:xfrm>
          <a:off x="4841719" y="3539829"/>
          <a:ext cx="232365" cy="181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450"/>
              </a:lnTo>
              <a:lnTo>
                <a:pt x="232365" y="181245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F9D81-34AC-4C7C-AF35-1AA953C52456}">
      <dsp:nvSpPr>
        <dsp:cNvPr id="0" name=""/>
        <dsp:cNvSpPr/>
      </dsp:nvSpPr>
      <dsp:spPr>
        <a:xfrm>
          <a:off x="4841719" y="3539829"/>
          <a:ext cx="232365" cy="71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87"/>
              </a:lnTo>
              <a:lnTo>
                <a:pt x="232365" y="7125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3E042-26A7-4585-92F4-880D651BBF2A}">
      <dsp:nvSpPr>
        <dsp:cNvPr id="0" name=""/>
        <dsp:cNvSpPr/>
      </dsp:nvSpPr>
      <dsp:spPr>
        <a:xfrm>
          <a:off x="5461360" y="2439966"/>
          <a:ext cx="937207" cy="325311"/>
        </a:xfrm>
        <a:custGeom>
          <a:avLst/>
          <a:gdLst/>
          <a:ahLst/>
          <a:cxnLst/>
          <a:rect l="0" t="0" r="0" b="0"/>
          <a:pathLst>
            <a:path>
              <a:moveTo>
                <a:pt x="937207" y="0"/>
              </a:moveTo>
              <a:lnTo>
                <a:pt x="937207" y="162655"/>
              </a:lnTo>
              <a:lnTo>
                <a:pt x="0" y="162655"/>
              </a:lnTo>
              <a:lnTo>
                <a:pt x="0" y="3253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67FCA-CE51-469C-98CF-577A1DC29AF2}">
      <dsp:nvSpPr>
        <dsp:cNvPr id="0" name=""/>
        <dsp:cNvSpPr/>
      </dsp:nvSpPr>
      <dsp:spPr>
        <a:xfrm>
          <a:off x="4524153" y="1340103"/>
          <a:ext cx="1874414" cy="32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55"/>
              </a:lnTo>
              <a:lnTo>
                <a:pt x="1874414" y="162655"/>
              </a:lnTo>
              <a:lnTo>
                <a:pt x="1874414" y="3253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959A5-7358-47E7-95BC-AD81FF7D9FED}">
      <dsp:nvSpPr>
        <dsp:cNvPr id="0" name=""/>
        <dsp:cNvSpPr/>
      </dsp:nvSpPr>
      <dsp:spPr>
        <a:xfrm>
          <a:off x="2967305" y="3539829"/>
          <a:ext cx="232365" cy="181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450"/>
              </a:lnTo>
              <a:lnTo>
                <a:pt x="232365" y="181245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94015-1950-4866-A801-43EA2AB96040}">
      <dsp:nvSpPr>
        <dsp:cNvPr id="0" name=""/>
        <dsp:cNvSpPr/>
      </dsp:nvSpPr>
      <dsp:spPr>
        <a:xfrm>
          <a:off x="2967305" y="3539829"/>
          <a:ext cx="232365" cy="71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87"/>
              </a:lnTo>
              <a:lnTo>
                <a:pt x="232365" y="7125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C0C1-FBBB-4F42-899C-CCC917CDEBB2}">
      <dsp:nvSpPr>
        <dsp:cNvPr id="0" name=""/>
        <dsp:cNvSpPr/>
      </dsp:nvSpPr>
      <dsp:spPr>
        <a:xfrm>
          <a:off x="2649739" y="2439966"/>
          <a:ext cx="937207" cy="32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55"/>
              </a:lnTo>
              <a:lnTo>
                <a:pt x="937207" y="162655"/>
              </a:lnTo>
              <a:lnTo>
                <a:pt x="937207" y="3253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2BAA9-FC35-42B0-8490-FF28D56BF5E9}">
      <dsp:nvSpPr>
        <dsp:cNvPr id="0" name=""/>
        <dsp:cNvSpPr/>
      </dsp:nvSpPr>
      <dsp:spPr>
        <a:xfrm>
          <a:off x="1092890" y="3539829"/>
          <a:ext cx="232365" cy="181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450"/>
              </a:lnTo>
              <a:lnTo>
                <a:pt x="232365" y="181245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7E6B1-81B1-448B-AA64-E10E7E1243EC}">
      <dsp:nvSpPr>
        <dsp:cNvPr id="0" name=""/>
        <dsp:cNvSpPr/>
      </dsp:nvSpPr>
      <dsp:spPr>
        <a:xfrm>
          <a:off x="1092890" y="3539829"/>
          <a:ext cx="232365" cy="71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587"/>
              </a:lnTo>
              <a:lnTo>
                <a:pt x="232365" y="7125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9425F-E132-463F-BE88-79929A5A6B0B}">
      <dsp:nvSpPr>
        <dsp:cNvPr id="0" name=""/>
        <dsp:cNvSpPr/>
      </dsp:nvSpPr>
      <dsp:spPr>
        <a:xfrm>
          <a:off x="1712531" y="2439966"/>
          <a:ext cx="937207" cy="325311"/>
        </a:xfrm>
        <a:custGeom>
          <a:avLst/>
          <a:gdLst/>
          <a:ahLst/>
          <a:cxnLst/>
          <a:rect l="0" t="0" r="0" b="0"/>
          <a:pathLst>
            <a:path>
              <a:moveTo>
                <a:pt x="937207" y="0"/>
              </a:moveTo>
              <a:lnTo>
                <a:pt x="937207" y="162655"/>
              </a:lnTo>
              <a:lnTo>
                <a:pt x="0" y="162655"/>
              </a:lnTo>
              <a:lnTo>
                <a:pt x="0" y="3253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28F2-D43D-440D-84D6-75A005E650FF}">
      <dsp:nvSpPr>
        <dsp:cNvPr id="0" name=""/>
        <dsp:cNvSpPr/>
      </dsp:nvSpPr>
      <dsp:spPr>
        <a:xfrm>
          <a:off x="2649739" y="1340103"/>
          <a:ext cx="1874414" cy="325311"/>
        </a:xfrm>
        <a:custGeom>
          <a:avLst/>
          <a:gdLst/>
          <a:ahLst/>
          <a:cxnLst/>
          <a:rect l="0" t="0" r="0" b="0"/>
          <a:pathLst>
            <a:path>
              <a:moveTo>
                <a:pt x="1874414" y="0"/>
              </a:moveTo>
              <a:lnTo>
                <a:pt x="1874414" y="162655"/>
              </a:lnTo>
              <a:lnTo>
                <a:pt x="0" y="162655"/>
              </a:lnTo>
              <a:lnTo>
                <a:pt x="0" y="3253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D710E-980F-45C5-BA66-1114215BEA13}">
      <dsp:nvSpPr>
        <dsp:cNvPr id="0" name=""/>
        <dsp:cNvSpPr/>
      </dsp:nvSpPr>
      <dsp:spPr>
        <a:xfrm>
          <a:off x="775324" y="1340103"/>
          <a:ext cx="3748828" cy="325311"/>
        </a:xfrm>
        <a:custGeom>
          <a:avLst/>
          <a:gdLst/>
          <a:ahLst/>
          <a:cxnLst/>
          <a:rect l="0" t="0" r="0" b="0"/>
          <a:pathLst>
            <a:path>
              <a:moveTo>
                <a:pt x="3748828" y="0"/>
              </a:moveTo>
              <a:lnTo>
                <a:pt x="3748828" y="162655"/>
              </a:lnTo>
              <a:lnTo>
                <a:pt x="0" y="162655"/>
              </a:lnTo>
              <a:lnTo>
                <a:pt x="0" y="3253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49AD3-0B08-4BAE-90A8-F16319F02F8B}">
      <dsp:nvSpPr>
        <dsp:cNvPr id="0" name=""/>
        <dsp:cNvSpPr/>
      </dsp:nvSpPr>
      <dsp:spPr>
        <a:xfrm>
          <a:off x="3749602" y="565551"/>
          <a:ext cx="1549102" cy="774551"/>
        </a:xfrm>
        <a:prstGeom prst="rect">
          <a:avLst/>
        </a:prstGeom>
        <a:solidFill>
          <a:schemeClr val="accent4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INSS</a:t>
          </a:r>
        </a:p>
      </dsp:txBody>
      <dsp:txXfrm>
        <a:off x="3749602" y="565551"/>
        <a:ext cx="1549102" cy="774551"/>
      </dsp:txXfrm>
    </dsp:sp>
    <dsp:sp modelId="{9D52C6D6-3C88-4EA1-A156-A4223C4E8AD0}">
      <dsp:nvSpPr>
        <dsp:cNvPr id="0" name=""/>
        <dsp:cNvSpPr/>
      </dsp:nvSpPr>
      <dsp:spPr>
        <a:xfrm>
          <a:off x="773" y="1665414"/>
          <a:ext cx="1549102" cy="77455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eSocial </a:t>
          </a:r>
          <a:endParaRPr lang="pt-BR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" y="1665414"/>
        <a:ext cx="1549102" cy="774551"/>
      </dsp:txXfrm>
    </dsp:sp>
    <dsp:sp modelId="{098D22E7-5812-4411-805B-0C5F28C6B3EF}">
      <dsp:nvSpPr>
        <dsp:cNvPr id="0" name=""/>
        <dsp:cNvSpPr/>
      </dsp:nvSpPr>
      <dsp:spPr>
        <a:xfrm>
          <a:off x="1875187" y="1665414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Pessoa </a:t>
          </a: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Fisíca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875187" y="1665414"/>
        <a:ext cx="1549102" cy="774551"/>
      </dsp:txXfrm>
    </dsp:sp>
    <dsp:sp modelId="{E13FA9B8-CA4C-48DA-8DF3-76E4F17331E6}">
      <dsp:nvSpPr>
        <dsp:cNvPr id="0" name=""/>
        <dsp:cNvSpPr/>
      </dsp:nvSpPr>
      <dsp:spPr>
        <a:xfrm>
          <a:off x="937980" y="2765277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Trabalhador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autônomo</a:t>
          </a: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7980" y="2765277"/>
        <a:ext cx="1549102" cy="774551"/>
      </dsp:txXfrm>
    </dsp:sp>
    <dsp:sp modelId="{0DAC3894-ED81-436E-A26B-8106C0D072E7}">
      <dsp:nvSpPr>
        <dsp:cNvPr id="0" name=""/>
        <dsp:cNvSpPr/>
      </dsp:nvSpPr>
      <dsp:spPr>
        <a:xfrm>
          <a:off x="1325256" y="3865140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INSS 11%</a:t>
          </a:r>
        </a:p>
      </dsp:txBody>
      <dsp:txXfrm>
        <a:off x="1325256" y="3865140"/>
        <a:ext cx="1549102" cy="774551"/>
      </dsp:txXfrm>
    </dsp:sp>
    <dsp:sp modelId="{9DF8E4B5-E2DC-4DA0-9878-2A70AA91CF42}">
      <dsp:nvSpPr>
        <dsp:cNvPr id="0" name=""/>
        <dsp:cNvSpPr/>
      </dsp:nvSpPr>
      <dsp:spPr>
        <a:xfrm>
          <a:off x="1325256" y="4965003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</a:t>
          </a: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Cálculo</a:t>
          </a: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5256" y="4965003"/>
        <a:ext cx="1549102" cy="774551"/>
      </dsp:txXfrm>
    </dsp:sp>
    <dsp:sp modelId="{57879EE8-0C0D-4B38-9C3C-55BFC32629AC}">
      <dsp:nvSpPr>
        <dsp:cNvPr id="0" name=""/>
        <dsp:cNvSpPr/>
      </dsp:nvSpPr>
      <dsp:spPr>
        <a:xfrm>
          <a:off x="2812394" y="2765277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Transportador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Autônomo</a:t>
          </a: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394" y="2765277"/>
        <a:ext cx="1549102" cy="774551"/>
      </dsp:txXfrm>
    </dsp:sp>
    <dsp:sp modelId="{6DE9A829-9EE9-4C73-A0E2-1116603C8C89}">
      <dsp:nvSpPr>
        <dsp:cNvPr id="0" name=""/>
        <dsp:cNvSpPr/>
      </dsp:nvSpPr>
      <dsp:spPr>
        <a:xfrm>
          <a:off x="3199670" y="3865140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Retenção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INSS 11%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</a:p>
      </dsp:txBody>
      <dsp:txXfrm>
        <a:off x="3199670" y="3865140"/>
        <a:ext cx="1549102" cy="774551"/>
      </dsp:txXfrm>
    </dsp:sp>
    <dsp:sp modelId="{C8301FBE-5040-442E-8BC2-289F1EB84B6F}">
      <dsp:nvSpPr>
        <dsp:cNvPr id="0" name=""/>
        <dsp:cNvSpPr/>
      </dsp:nvSpPr>
      <dsp:spPr>
        <a:xfrm>
          <a:off x="3199670" y="4965003"/>
          <a:ext cx="1549102" cy="774551"/>
        </a:xfrm>
        <a:prstGeom prst="rect">
          <a:avLst/>
        </a:prstGeom>
        <a:solidFill>
          <a:srgbClr val="002060"/>
        </a:solidFill>
        <a:ln w="190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</a:t>
          </a: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Cálculo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SEST SENAT</a:t>
          </a:r>
        </a:p>
      </dsp:txBody>
      <dsp:txXfrm>
        <a:off x="3199670" y="4965003"/>
        <a:ext cx="1549102" cy="774551"/>
      </dsp:txXfrm>
    </dsp:sp>
    <dsp:sp modelId="{BA50FAC6-48CE-4CD3-95B1-F7F3D440B519}">
      <dsp:nvSpPr>
        <dsp:cNvPr id="0" name=""/>
        <dsp:cNvSpPr/>
      </dsp:nvSpPr>
      <dsp:spPr>
        <a:xfrm>
          <a:off x="5624016" y="1665414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Pessoa </a:t>
          </a: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Jurídica</a:t>
          </a: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624016" y="1665414"/>
        <a:ext cx="1549102" cy="774551"/>
      </dsp:txXfrm>
    </dsp:sp>
    <dsp:sp modelId="{CA13D10D-6239-447E-891D-B6A80AFCD5C2}">
      <dsp:nvSpPr>
        <dsp:cNvPr id="0" name=""/>
        <dsp:cNvSpPr/>
      </dsp:nvSpPr>
      <dsp:spPr>
        <a:xfrm>
          <a:off x="4686809" y="2765277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EMPREITADA 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MÃO DE OBRA</a:t>
          </a:r>
        </a:p>
      </dsp:txBody>
      <dsp:txXfrm>
        <a:off x="4686809" y="2765277"/>
        <a:ext cx="1549102" cy="774551"/>
      </dsp:txXfrm>
    </dsp:sp>
    <dsp:sp modelId="{0A740E7F-41EB-47F9-884B-557FEC0C8FF8}">
      <dsp:nvSpPr>
        <dsp:cNvPr id="0" name=""/>
        <dsp:cNvSpPr/>
      </dsp:nvSpPr>
      <dsp:spPr>
        <a:xfrm>
          <a:off x="5074085" y="3865140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SERVIÇOS</a:t>
          </a:r>
        </a:p>
      </dsp:txBody>
      <dsp:txXfrm>
        <a:off x="5074085" y="3865140"/>
        <a:ext cx="1549102" cy="774551"/>
      </dsp:txXfrm>
    </dsp:sp>
    <dsp:sp modelId="{4F09A521-A45D-4E64-AD51-CB2349D277F4}">
      <dsp:nvSpPr>
        <dsp:cNvPr id="0" name=""/>
        <dsp:cNvSpPr/>
      </dsp:nvSpPr>
      <dsp:spPr>
        <a:xfrm>
          <a:off x="5074085" y="4965003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CÁLCULO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DIVERSOS</a:t>
          </a:r>
        </a:p>
      </dsp:txBody>
      <dsp:txXfrm>
        <a:off x="5074085" y="4965003"/>
        <a:ext cx="1549102" cy="774551"/>
      </dsp:txXfrm>
    </dsp:sp>
    <dsp:sp modelId="{89421A45-2A89-4A88-AE8F-4F34563AD113}">
      <dsp:nvSpPr>
        <dsp:cNvPr id="0" name=""/>
        <dsp:cNvSpPr/>
      </dsp:nvSpPr>
      <dsp:spPr>
        <a:xfrm>
          <a:off x="6561223" y="2765277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CESSÃO DE MÂO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OBRA</a:t>
          </a:r>
        </a:p>
      </dsp:txBody>
      <dsp:txXfrm>
        <a:off x="6561223" y="2765277"/>
        <a:ext cx="1549102" cy="774551"/>
      </dsp:txXfrm>
    </dsp:sp>
    <dsp:sp modelId="{A665D415-4F2F-439F-8D36-E91D979D69D6}">
      <dsp:nvSpPr>
        <dsp:cNvPr id="0" name=""/>
        <dsp:cNvSpPr/>
      </dsp:nvSpPr>
      <dsp:spPr>
        <a:xfrm>
          <a:off x="6948499" y="3865140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LISTA DE SERVIÇOS</a:t>
          </a:r>
        </a:p>
      </dsp:txBody>
      <dsp:txXfrm>
        <a:off x="6948499" y="3865140"/>
        <a:ext cx="1549102" cy="774551"/>
      </dsp:txXfrm>
    </dsp:sp>
    <dsp:sp modelId="{1DD96D2C-1B2A-4F42-B87C-17AB677FBE24}">
      <dsp:nvSpPr>
        <dsp:cNvPr id="0" name=""/>
        <dsp:cNvSpPr/>
      </dsp:nvSpPr>
      <dsp:spPr>
        <a:xfrm>
          <a:off x="6948499" y="4965003"/>
          <a:ext cx="1549102" cy="774551"/>
        </a:xfrm>
        <a:prstGeom prst="rect">
          <a:avLst/>
        </a:prstGeom>
        <a:solidFill>
          <a:schemeClr val="tx1"/>
        </a:solidFill>
        <a:ln w="190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CÁLCULO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DIVERSOS</a:t>
          </a:r>
        </a:p>
      </dsp:txBody>
      <dsp:txXfrm>
        <a:off x="6948499" y="4965003"/>
        <a:ext cx="1549102" cy="774551"/>
      </dsp:txXfrm>
    </dsp:sp>
    <dsp:sp modelId="{594BA87A-29B3-419B-BFD9-07B2D21DF934}">
      <dsp:nvSpPr>
        <dsp:cNvPr id="0" name=""/>
        <dsp:cNvSpPr/>
      </dsp:nvSpPr>
      <dsp:spPr>
        <a:xfrm>
          <a:off x="7498430" y="1665414"/>
          <a:ext cx="1549102" cy="774551"/>
        </a:xfrm>
        <a:prstGeom prst="rect">
          <a:avLst/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EFD-REINF</a:t>
          </a:r>
        </a:p>
      </dsp:txBody>
      <dsp:txXfrm>
        <a:off x="7498430" y="1665414"/>
        <a:ext cx="1549102" cy="774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9301E-DC5E-4208-99C8-04F4C615F274}">
      <dsp:nvSpPr>
        <dsp:cNvPr id="0" name=""/>
        <dsp:cNvSpPr/>
      </dsp:nvSpPr>
      <dsp:spPr>
        <a:xfrm>
          <a:off x="0" y="2996"/>
          <a:ext cx="715357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D28A4-4637-49D0-B867-9009618009FD}">
      <dsp:nvSpPr>
        <dsp:cNvPr id="0" name=""/>
        <dsp:cNvSpPr/>
      </dsp:nvSpPr>
      <dsp:spPr>
        <a:xfrm>
          <a:off x="0" y="2996"/>
          <a:ext cx="7153574" cy="204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DARF emitido na DCTFWeb é único, por padrão. Porém, poderá o contribuinte , de forma manual, gerar DARFs , de acordo com cada evento ou código de recolhimento 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96"/>
        <a:ext cx="7153574" cy="2043564"/>
      </dsp:txXfrm>
    </dsp:sp>
    <dsp:sp modelId="{0AE23874-D1B0-45DA-9551-63CA4E8DEC8F}">
      <dsp:nvSpPr>
        <dsp:cNvPr id="0" name=""/>
        <dsp:cNvSpPr/>
      </dsp:nvSpPr>
      <dsp:spPr>
        <a:xfrm>
          <a:off x="0" y="2046561"/>
          <a:ext cx="715357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60D4E-13B2-4363-9FEE-ADDD8F375576}">
      <dsp:nvSpPr>
        <dsp:cNvPr id="0" name=""/>
        <dsp:cNvSpPr/>
      </dsp:nvSpPr>
      <dsp:spPr>
        <a:xfrm>
          <a:off x="0" y="2046561"/>
          <a:ext cx="7153574" cy="204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DCTFWeb não faz cálculos, mas recebe das escriturações os valores dos débitos e deduções, conforme parâmetros informados nas escriturações. Portanto, em caso de divergência entre o valor que a empresa entende devido e aquele constante na DCTFWeb, deve ser feita primeiramente a correção no eSocial ou na EFD-Reinf, por exemplo, a depender da origem do erro.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46561"/>
        <a:ext cx="7153574" cy="2043564"/>
      </dsp:txXfrm>
    </dsp:sp>
    <dsp:sp modelId="{B9A78B41-8797-44BF-A595-0D9CFAC9A0D5}">
      <dsp:nvSpPr>
        <dsp:cNvPr id="0" name=""/>
        <dsp:cNvSpPr/>
      </dsp:nvSpPr>
      <dsp:spPr>
        <a:xfrm>
          <a:off x="0" y="4090125"/>
          <a:ext cx="715357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63E2A-07DA-4CC8-AF12-3627192352C5}">
      <dsp:nvSpPr>
        <dsp:cNvPr id="0" name=""/>
        <dsp:cNvSpPr/>
      </dsp:nvSpPr>
      <dsp:spPr>
        <a:xfrm>
          <a:off x="0" y="4090125"/>
          <a:ext cx="7153574" cy="204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DCTFWeb retificadora deverá ser transmitida, ainda que a alteração feita no eSocial ou na EFD-Reinf, por exemplo, não tenha alterado os valores dos débitos e créditos na DCTFWeb. A transmissão é necessária, a fim de manter a integridade entre a escrituração e a declaração.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90125"/>
        <a:ext cx="7153574" cy="204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4E9465-0907-49EB-A317-9CBD53674731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pt-BR"/>
              <a:t>consorte cursos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E78597-C245-4354-BB20-BDB6671EC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1404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39F7F2-D875-406A-99E3-123A19D5134D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pt-BR"/>
              <a:t>consorte cursos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A16A30-2AAE-4B9D-8033-3263D8B7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029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consorte cursos</a:t>
            </a:r>
          </a:p>
        </p:txBody>
      </p:sp>
    </p:spTree>
    <p:extLst>
      <p:ext uri="{BB962C8B-B14F-4D97-AF65-F5344CB8AC3E}">
        <p14:creationId xmlns:p14="http://schemas.microsoft.com/office/powerpoint/2010/main" val="33430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353B-E850-4136-AFBA-7896EAF55DB9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04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B4E4-3089-4BB4-B887-87A61A96527E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6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4199-AB4F-4491-ABC3-0FA9FFE994FC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4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780EEAF-F689-42D7-9EE1-6CE0D81D3B30}"/>
              </a:ext>
            </a:extLst>
          </p:cNvPr>
          <p:cNvGrpSpPr/>
          <p:nvPr userDrawn="1"/>
        </p:nvGrpSpPr>
        <p:grpSpPr>
          <a:xfrm rot="5400000">
            <a:off x="-2191122" y="2163412"/>
            <a:ext cx="6945333" cy="2618508"/>
            <a:chOff x="4" y="2981324"/>
            <a:chExt cx="12226464" cy="1367657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86A642E-1027-49BB-8DE0-D3CEBB975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" y="2981324"/>
              <a:ext cx="12191995" cy="136110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C6F5092-7738-410D-8BFF-E85A47B1CC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" y="2987880"/>
              <a:ext cx="12191995" cy="1361101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D87D332-94F6-40EE-A077-923476C95C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90618" y="2987879"/>
              <a:ext cx="7335850" cy="135454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292" y="738553"/>
            <a:ext cx="5931877" cy="4911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4D5B6D-D723-4241-BA1E-955B54E9C4B8}" type="datetime1">
              <a:rPr lang="pt-BR" smtClean="0"/>
              <a:t>14/05/2023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eraldo consorte -  econsort@gmail.com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E9ABD0-655E-4203-B2D8-6AEABBAE044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58FC21-5EBB-4148-B9B6-5C86CD586D7D}"/>
              </a:ext>
            </a:extLst>
          </p:cNvPr>
          <p:cNvCxnSpPr>
            <a:cxnSpLocks/>
          </p:cNvCxnSpPr>
          <p:nvPr userDrawn="1"/>
        </p:nvCxnSpPr>
        <p:spPr>
          <a:xfrm>
            <a:off x="671247" y="2531221"/>
            <a:ext cx="208091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C76D475-C577-46F3-AE49-D62D8FD8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1" y="948681"/>
            <a:ext cx="4784947" cy="135853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8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043A-09EC-47EC-95B3-EDB75195B4E8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9711-9ABD-45D1-B805-20E5CD4AB881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60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395-98A4-456E-B8F0-BE7050C29EC0}" type="datetime1">
              <a:rPr lang="pt-BR" smtClean="0"/>
              <a:t>14/05/2023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41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F93B-D0EC-4595-B7F3-ACE7B70D4A04}" type="datetime1">
              <a:rPr lang="pt-BR" smtClean="0"/>
              <a:t>14/05/2023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0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580-A970-439F-BF8D-650228682B6E}" type="datetime1">
              <a:rPr lang="pt-BR" smtClean="0"/>
              <a:t>14/05/2023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F5CB-5B34-4B53-A663-C11C340DAAF6}" type="datetime1">
              <a:rPr lang="pt-BR" smtClean="0"/>
              <a:t>14/05/2023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D7-D2EA-4751-9136-63C70EFC3792}" type="datetime1">
              <a:rPr lang="pt-BR" smtClean="0"/>
              <a:t>14/05/2023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56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AEF6-6B9F-4C06-98A4-489A19E021C9}" type="datetime1">
              <a:rPr lang="pt-BR" smtClean="0"/>
              <a:t>14/05/2023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AFF7-D4BF-4F53-A300-6C46E1A0D99B}" type="datetime1">
              <a:rPr lang="pt-BR" smtClean="0"/>
              <a:t>14/05/2023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A8D9-0F96-4EA7-B12F-FB0D539BE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9430.htm#art6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9430.htm#art6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CP/Lcp123.htm#art13" TargetMode="External"/><Relationship Id="rId2" Type="http://schemas.openxmlformats.org/officeDocument/2006/relationships/hyperlink" Target="https://www.planalto.gov.br/ccivil_03/LEIS/L9430.htm#art6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ormas.receita.fazenda.gov.br/sijut2consulta/link.action?visao=anotado&amp;idAto=97729#1954640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6EFCF-89C1-4BE8-AC38-6A66EDC4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pt-BR" sz="1100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CF29C6-FF0A-4B57-987D-FE2638865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09B57-AB18-4FC1-A030-02F7D6DC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pt-B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3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1161C-D33E-2367-9B70-3D50AC5B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8889B-53D9-58CC-3FB8-7C87C22C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/>
            <a:r>
              <a:rPr lang="en-US" sz="1200" b="1" i="0" baseline="0">
                <a:solidFill>
                  <a:schemeClr val="bg1"/>
                </a:solidFill>
              </a:rPr>
              <a:t>R-1000 </a:t>
            </a:r>
          </a:p>
          <a:p>
            <a:pPr lvl="0" algn="ctr"/>
            <a:r>
              <a:rPr lang="en-US" sz="1200" b="1" i="0" baseline="0">
                <a:solidFill>
                  <a:schemeClr val="bg1"/>
                </a:solidFill>
              </a:rPr>
              <a:t>Informações do contribuinte 	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0FA56D-010E-7B48-24A1-E2E07496C261}"/>
              </a:ext>
            </a:extLst>
          </p:cNvPr>
          <p:cNvSpPr/>
          <p:nvPr/>
        </p:nvSpPr>
        <p:spPr>
          <a:xfrm>
            <a:off x="194929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 1010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INFORMAÇÕES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CONTRIBUINTE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FA56B-05B8-D74A-AD4E-CDD0FCB5715D}"/>
              </a:ext>
            </a:extLst>
          </p:cNvPr>
          <p:cNvSpPr/>
          <p:nvPr/>
        </p:nvSpPr>
        <p:spPr>
          <a:xfrm>
            <a:off x="9902457" y="136525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2020</a:t>
            </a:r>
          </a:p>
          <a:p>
            <a:pPr algn="ctr"/>
            <a:r>
              <a:rPr lang="pt-BR" dirty="0"/>
              <a:t>Ret. De INSS 11%</a:t>
            </a:r>
          </a:p>
          <a:p>
            <a:pPr algn="ctr"/>
            <a:r>
              <a:rPr lang="pt-BR" dirty="0"/>
              <a:t>Prestador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CCA368-F5E4-DD1C-E9F6-0E1890ABF3C3}"/>
              </a:ext>
            </a:extLst>
          </p:cNvPr>
          <p:cNvSpPr/>
          <p:nvPr/>
        </p:nvSpPr>
        <p:spPr>
          <a:xfrm>
            <a:off x="2615387" y="136525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1050</a:t>
            </a:r>
          </a:p>
          <a:p>
            <a:pPr algn="ctr"/>
            <a:r>
              <a:rPr lang="pt-BR" dirty="0"/>
              <a:t>Tabela de Entidades</a:t>
            </a:r>
          </a:p>
          <a:p>
            <a:pPr algn="ctr"/>
            <a:r>
              <a:rPr lang="pt-BR" dirty="0"/>
              <a:t>Ligadas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912431-91E8-A248-2431-E892272863EF}"/>
              </a:ext>
            </a:extLst>
          </p:cNvPr>
          <p:cNvSpPr/>
          <p:nvPr/>
        </p:nvSpPr>
        <p:spPr>
          <a:xfrm>
            <a:off x="5048693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1070</a:t>
            </a:r>
          </a:p>
          <a:p>
            <a:pPr algn="ctr"/>
            <a:r>
              <a:rPr lang="pt-BR" dirty="0"/>
              <a:t>Processos</a:t>
            </a:r>
          </a:p>
          <a:p>
            <a:pPr algn="ctr"/>
            <a:r>
              <a:rPr lang="pt-BR" dirty="0"/>
              <a:t>Judicial/Admin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5C3F20-ABE1-18CA-234E-91B8FB535E33}"/>
              </a:ext>
            </a:extLst>
          </p:cNvPr>
          <p:cNvSpPr/>
          <p:nvPr/>
        </p:nvSpPr>
        <p:spPr>
          <a:xfrm>
            <a:off x="7469151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2010</a:t>
            </a:r>
          </a:p>
          <a:p>
            <a:pPr algn="ctr"/>
            <a:r>
              <a:rPr lang="pt-BR" dirty="0"/>
              <a:t>Ret. De INSS 11%</a:t>
            </a:r>
          </a:p>
          <a:p>
            <a:pPr algn="ctr"/>
            <a:r>
              <a:rPr lang="pt-BR" dirty="0"/>
              <a:t>Tomador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E12DA3-DE4A-747E-08AA-644659BB1F2E}"/>
              </a:ext>
            </a:extLst>
          </p:cNvPr>
          <p:cNvSpPr/>
          <p:nvPr/>
        </p:nvSpPr>
        <p:spPr>
          <a:xfrm>
            <a:off x="5048693" y="1492250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2050</a:t>
            </a:r>
          </a:p>
          <a:p>
            <a:pPr algn="ctr"/>
            <a:r>
              <a:rPr lang="pt-BR" dirty="0"/>
              <a:t>Comercial </a:t>
            </a:r>
          </a:p>
          <a:p>
            <a:pPr algn="ctr"/>
            <a:r>
              <a:rPr lang="pt-BR" dirty="0"/>
              <a:t>Produção Rural PJ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650120-6B31-D56E-C8E7-9F2C7B26A712}"/>
              </a:ext>
            </a:extLst>
          </p:cNvPr>
          <p:cNvSpPr/>
          <p:nvPr/>
        </p:nvSpPr>
        <p:spPr>
          <a:xfrm>
            <a:off x="2615387" y="1492250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2040</a:t>
            </a:r>
          </a:p>
          <a:p>
            <a:pPr algn="ctr"/>
            <a:r>
              <a:rPr lang="pt-BR" dirty="0"/>
              <a:t>Recurso Repassado</a:t>
            </a:r>
          </a:p>
          <a:p>
            <a:pPr algn="ctr"/>
            <a:r>
              <a:rPr lang="pt-BR" dirty="0"/>
              <a:t>Associação Esport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103E79-26B8-2B3B-8AAF-97C29A242DFC}"/>
              </a:ext>
            </a:extLst>
          </p:cNvPr>
          <p:cNvSpPr/>
          <p:nvPr/>
        </p:nvSpPr>
        <p:spPr>
          <a:xfrm>
            <a:off x="194929" y="1492250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2030</a:t>
            </a:r>
          </a:p>
          <a:p>
            <a:pPr algn="ctr"/>
            <a:r>
              <a:rPr lang="pt-BR" dirty="0"/>
              <a:t>Recurso Recebido </a:t>
            </a:r>
          </a:p>
          <a:p>
            <a:pPr algn="ctr"/>
            <a:r>
              <a:rPr lang="pt-BR" dirty="0"/>
              <a:t>Associação Esport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BEC7CB-EE31-6A45-8AAB-D5FAC6B1414B}"/>
              </a:ext>
            </a:extLst>
          </p:cNvPr>
          <p:cNvSpPr/>
          <p:nvPr/>
        </p:nvSpPr>
        <p:spPr>
          <a:xfrm>
            <a:off x="9902457" y="1426609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2060</a:t>
            </a:r>
          </a:p>
          <a:p>
            <a:pPr algn="ctr"/>
            <a:r>
              <a:rPr lang="pt-BR" dirty="0"/>
              <a:t>INSS Receita Bruta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E0BEA4-88D3-F268-2BFE-D9CE4BE70D90}"/>
              </a:ext>
            </a:extLst>
          </p:cNvPr>
          <p:cNvSpPr/>
          <p:nvPr/>
        </p:nvSpPr>
        <p:spPr>
          <a:xfrm>
            <a:off x="194929" y="2861046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3010</a:t>
            </a:r>
          </a:p>
          <a:p>
            <a:pPr algn="ctr"/>
            <a:r>
              <a:rPr lang="pt-BR" dirty="0"/>
              <a:t>Receita Espetáculo</a:t>
            </a:r>
          </a:p>
          <a:p>
            <a:pPr algn="ctr"/>
            <a:r>
              <a:rPr lang="pt-BR" dirty="0"/>
              <a:t>Desportivo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9B345B-588D-20B5-95D1-74F0D74E2736}"/>
              </a:ext>
            </a:extLst>
          </p:cNvPr>
          <p:cNvSpPr/>
          <p:nvPr/>
        </p:nvSpPr>
        <p:spPr>
          <a:xfrm>
            <a:off x="5014801" y="284797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R 2098</a:t>
            </a:r>
          </a:p>
          <a:p>
            <a:pPr algn="ctr"/>
            <a:r>
              <a:rPr lang="pt-BR"/>
              <a:t>Reabertura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2F72E0-4336-3801-838E-1ACC0F0555D8}"/>
              </a:ext>
            </a:extLst>
          </p:cNvPr>
          <p:cNvSpPr/>
          <p:nvPr/>
        </p:nvSpPr>
        <p:spPr>
          <a:xfrm>
            <a:off x="2594343" y="2860158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2099</a:t>
            </a:r>
          </a:p>
          <a:p>
            <a:pPr algn="ctr"/>
            <a:r>
              <a:rPr lang="pt-BR" dirty="0"/>
              <a:t>FECHAMENTO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4C709C-8F7A-199E-ECB2-A36C84D431E2}"/>
              </a:ext>
            </a:extLst>
          </p:cNvPr>
          <p:cNvSpPr/>
          <p:nvPr/>
        </p:nvSpPr>
        <p:spPr>
          <a:xfrm>
            <a:off x="9902457" y="5594498"/>
            <a:ext cx="2094614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 9000</a:t>
            </a:r>
          </a:p>
          <a:p>
            <a:pPr algn="ctr"/>
            <a:r>
              <a:rPr lang="pt-BR" b="1" dirty="0"/>
              <a:t>EXCLUSÃO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D8EF01-65FB-7774-EC1C-96E4B1059BF7}"/>
              </a:ext>
            </a:extLst>
          </p:cNvPr>
          <p:cNvSpPr/>
          <p:nvPr/>
        </p:nvSpPr>
        <p:spPr>
          <a:xfrm>
            <a:off x="7469151" y="1492250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2055</a:t>
            </a:r>
          </a:p>
          <a:p>
            <a:pPr algn="ctr"/>
            <a:r>
              <a:rPr lang="pt-BR" dirty="0"/>
              <a:t>Aquisição de prod. Rural PF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B6EA20-75FA-74A2-566E-038E720C31DE}"/>
              </a:ext>
            </a:extLst>
          </p:cNvPr>
          <p:cNvSpPr/>
          <p:nvPr/>
        </p:nvSpPr>
        <p:spPr>
          <a:xfrm>
            <a:off x="9902457" y="4228066"/>
            <a:ext cx="2094614" cy="113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4099</a:t>
            </a:r>
          </a:p>
          <a:p>
            <a:pPr algn="ctr"/>
            <a:r>
              <a:rPr lang="pt-BR" dirty="0"/>
              <a:t>FECHAMENTO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B4F97A-C30F-1B2C-EFD8-A29F0C50F50F}"/>
              </a:ext>
            </a:extLst>
          </p:cNvPr>
          <p:cNvSpPr/>
          <p:nvPr/>
        </p:nvSpPr>
        <p:spPr>
          <a:xfrm>
            <a:off x="194929" y="4228066"/>
            <a:ext cx="2094614" cy="113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 4010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Pessoa Física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Pag ou Crédito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B32586-20C4-248C-F066-87DB8D181C44}"/>
              </a:ext>
            </a:extLst>
          </p:cNvPr>
          <p:cNvSpPr/>
          <p:nvPr/>
        </p:nvSpPr>
        <p:spPr>
          <a:xfrm>
            <a:off x="2609626" y="4228066"/>
            <a:ext cx="2094614" cy="113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 4020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Pessoa Jurídica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Pag ou Crédito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21ADA9-5C9C-F9B8-F19D-B56D13BF2967}"/>
              </a:ext>
            </a:extLst>
          </p:cNvPr>
          <p:cNvSpPr/>
          <p:nvPr/>
        </p:nvSpPr>
        <p:spPr>
          <a:xfrm>
            <a:off x="5048693" y="4228066"/>
            <a:ext cx="2094614" cy="113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4040 </a:t>
            </a:r>
          </a:p>
          <a:p>
            <a:pPr algn="ctr"/>
            <a:r>
              <a:rPr lang="pt-BR" dirty="0"/>
              <a:t>Pag ou Crédito</a:t>
            </a:r>
          </a:p>
          <a:p>
            <a:pPr algn="ctr"/>
            <a:r>
              <a:rPr lang="pt-BR" dirty="0"/>
              <a:t>Não Identificado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BF6BB-51C5-3BC0-4B32-B6FD99C34FC8}"/>
              </a:ext>
            </a:extLst>
          </p:cNvPr>
          <p:cNvSpPr/>
          <p:nvPr/>
        </p:nvSpPr>
        <p:spPr>
          <a:xfrm>
            <a:off x="7469151" y="4228066"/>
            <a:ext cx="2094614" cy="1137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4080</a:t>
            </a:r>
          </a:p>
          <a:p>
            <a:pPr algn="ctr"/>
            <a:r>
              <a:rPr lang="pt-BR" dirty="0"/>
              <a:t>Retenção no </a:t>
            </a:r>
          </a:p>
          <a:p>
            <a:pPr algn="ctr"/>
            <a:r>
              <a:rPr lang="pt-BR" dirty="0"/>
              <a:t>Recebimento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097DD5-26DF-C691-5228-C47E19B30C3F}"/>
              </a:ext>
            </a:extLst>
          </p:cNvPr>
          <p:cNvSpPr/>
          <p:nvPr/>
        </p:nvSpPr>
        <p:spPr>
          <a:xfrm>
            <a:off x="194929" y="5608157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9001 </a:t>
            </a:r>
          </a:p>
          <a:p>
            <a:pPr algn="ctr"/>
            <a:r>
              <a:rPr lang="pt-BR" dirty="0"/>
              <a:t>BASE E TRIBUTOS EVENTOS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8CB5E8-E832-7EF6-60C7-A8CC1680A34E}"/>
              </a:ext>
            </a:extLst>
          </p:cNvPr>
          <p:cNvSpPr/>
          <p:nvPr/>
        </p:nvSpPr>
        <p:spPr>
          <a:xfrm>
            <a:off x="5048693" y="5608157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9011</a:t>
            </a:r>
          </a:p>
          <a:p>
            <a:pPr algn="ctr"/>
            <a:r>
              <a:rPr lang="pt-BR" dirty="0"/>
              <a:t>BASE  </a:t>
            </a:r>
          </a:p>
          <a:p>
            <a:pPr algn="ctr"/>
            <a:r>
              <a:rPr lang="pt-BR" dirty="0"/>
              <a:t>CONSOLIDADA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231B85-0DC9-3420-CBA8-11FFE03AF927}"/>
              </a:ext>
            </a:extLst>
          </p:cNvPr>
          <p:cNvSpPr/>
          <p:nvPr/>
        </p:nvSpPr>
        <p:spPr>
          <a:xfrm>
            <a:off x="7467379" y="5608157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 9015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BASE CONSOLIDADE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RETENÇÃO NA FONTE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AF53BB-16AE-697A-8679-29CCBEFEB5FD}"/>
              </a:ext>
            </a:extLst>
          </p:cNvPr>
          <p:cNvSpPr/>
          <p:nvPr/>
        </p:nvSpPr>
        <p:spPr>
          <a:xfrm>
            <a:off x="2594343" y="5583791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 9005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BASE RETENÇÃO NA FONTE</a:t>
            </a:r>
          </a:p>
        </p:txBody>
      </p:sp>
    </p:spTree>
    <p:extLst>
      <p:ext uri="{BB962C8B-B14F-4D97-AF65-F5344CB8AC3E}">
        <p14:creationId xmlns:p14="http://schemas.microsoft.com/office/powerpoint/2010/main" val="4680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03451"/>
            <a:ext cx="11430000" cy="5235474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Seguros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13. Nos pagamentos de seguros, ainda que por intermédio de corretora, a retenção será feita sobre o valor do prêmio que estiver sendo pago à seguradora, não deduzida qualquer parcela correspondente à corretagem.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O direito à dedução, prevista no art. 9º, do imposto e das contribuições retidos é da companhia seguradora, em nome da qual será emitido o comprovante de retenção.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969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3897"/>
            <a:ext cx="10972800" cy="50950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Telefone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14. Nos pagamentos de contas de telefone, a retenção será efetuada sobre o valor total a ser pago, devendo o valor retido ser deduzido pela companhia emissora da fatura, em nome da qual será emitido o comprovante de retenção.</a:t>
            </a:r>
          </a:p>
          <a:p>
            <a:pPr algn="just">
              <a:lnSpc>
                <a:spcPct val="150000"/>
              </a:lnSpc>
            </a:pPr>
            <a:r>
              <a:rPr lang="pt-BR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15. No caso de aquisição do direito de uso ou de pagamento de aluguel de linhas telefônicas, a retenção será efetuada sobre o valor pago relativamente à aquisição do direito de uso ou ao aluguel de linhas telefônicas.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3274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3897"/>
            <a:ext cx="10972800" cy="50950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 Propaganda e Da Publicidade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16. Nos pagamentos referentes a serviços de propaganda e publicidade a retenção será efetuada em relação à agência de propaganda e publicidade e a cada uma das demais pessoas jurídicas prestadoras do serviço, sobre o valor das respectivas notas fiscais.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Na hipótese de que trata o caput, a agência de propaganda deverá apresentar, ao órgão ou à entidade, documento de cobrança, do qual deverão constar, no mínimo: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5866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3897"/>
            <a:ext cx="10972800" cy="50950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o nome e o número de inscrição no CNPJ de cada empresa emitente de nota fiscal, listada no documento de cobrança; e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o número da respectiva nota fiscal e o seu valor.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No caso de diversas notas fiscais de uma mesma empresa, os dados a que se refere o inciso I do § 1º poderão ser indicados apenas na linha correspondente à 1ª (primeira) nota fiscal listada.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2925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972800" cy="50950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O valor do imposto e das contribuições retido poderá ser deduzido pela empresa emitente da nota fiscal, na forma do art. 9º, </a:t>
            </a:r>
            <a:r>
              <a:rPr lang="pt-BR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proporção de suas receitas, devendo o comprovante anual de retenção de que trata o art. 37 ser fornecido em nome de cada empresa beneficiária.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Neste caso pode haver separação da comissão da agência (4,8%); serviço de filmes, vídeos (4,8%); Áudios; serviços gráficos </a:t>
            </a: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etc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888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9728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pt-BR" sz="22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Consórcio (firmado por empresas)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17. No caso de pagamento a consórcio constituído para o fornecimento de bens e serviços, inclusive a execução de obras e serviços de engenharia, a retenção deverá ser efetuada em nome de cada empresa participante do consórcio, tendo por base o valor constante da correspondente nota fiscal de emissão de cada uma das pessoas jurídicas consorciadas.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284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 Refeição-Convênio, do Vale-Transporte e do Vale-Combustível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18. Na aquisição de Refeição-Convênio (tíquete-alimentação e tíquete-refeição), Vale-Transporte e Vale-Combustível, inclusive mediante créditos ou cartões eletrônicos, caso os pagamentos sejam efetuados a intermediárias, vinculadas ou não à prestadora do serviço ou à fornecedora de combustível, a base de cálculo corresponderá ao valor da corretagem ou da comissão cobrada pela pessoa jurídica intermediária.</a:t>
            </a:r>
            <a:endParaRPr lang="pt-BR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061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Para fins do disposto no caput, o valor da corretagem ou comissão deverá ser destacado na nota fiscal de serviços.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Não havendo cobrança dos encargos mencionados no § 1º, a empresa intermediária deverá fazer constar da nota fiscal a expressão “valor da corretagem ou comissão: zero”.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Na inobservância do disposto nos §§ 1º e 2º, a retenção será efetuada sobre o total a pagar.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341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Caso os tíquetes, vales ou créditos eletrônicos sejam de uso específico, tornando possível, no momento do pagamento, a identificação da prestadora responsável pela execução do serviço ou da fornecedora do combustível, a retenção será feita em nome da prestadora ou fornecedora do combustível, sobre o valor correspondente ao serviço ou ao fornecimento do combustível, conforme o caso, sem prejuízo da retenção sobre o valor da corretagem ou comissão, se devida.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6778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5º Caso as vendas de Refeição-Convênio (tíquete-alimentação e tíquete-refeição), Vale-Transporte, Vale-Combustível ou créditos eletrônicos sejam efetuadas diretamente pela prestadora do serviço ou pela fornecedora do combustível, a retenção será efetuada pelo valor total da compra de tíquetes ou vales, no momento do pagamento.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22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F40298-BB5B-AC26-1BC6-9D796394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9" y="643466"/>
            <a:ext cx="10792046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C6411D-B90C-0B81-96B4-7E89E746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5F5DF-E7A2-7261-004D-0207BAD8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mtClean="0"/>
              <a:pPr>
                <a:spcAft>
                  <a:spcPts val="600"/>
                </a:spcAft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87144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Combustíveis, dos demais Derivados de Petróleo, do Álcool Hidratado e do Biodiesel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. 19 a 21. Todos os casos se aplica a alíquota de 0,24%, sendo aquisição direta de produtores, distribuidores, importadores... 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9700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Produtos Farmacêuticos, de Perfumaria, de Toucador e de Higiene Pessoal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. 22. Todos os casos se aplica a alíquota de 1,2.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6520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Bens Imóveis</a:t>
            </a:r>
          </a:p>
          <a:p>
            <a:pPr marL="0" indent="0"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Art. 23. Nos pagamentos efetuados na aquisição de bens imóveis serão observadas as seguintes regras: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I - quando o vendedor for pessoa jurídica que exerce a atividade de compra e venda de imóveis, ou quando se tratar de imóveis adquiridos de entidades abertas de previdência complementar com fins lucrativos cabe a retenção prevista no art. 2º, sobre o total a ser pago;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873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II - se o imóvel adquirido pertencer ao ativo não circulante da empresa vendedora, cabe a retenção tão somente do IR e da CSLL, de acordo com o estabelecido no inciso IV do § 2º do art. 3º da Lei nº 9.718, de 27 de novembro de 1998, no inciso VI do § 3º do art. 1º da Lei nº 10.637, de 2002, e no inciso II do § 3º do art. 1º da Lei nº 10.833, de 2003; ou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Aplica-se a alíquota de mercadorias em geral: 1,2%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9353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Das Cooperativas e das Associações de Profissionais ou Assemelhados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fornecimento de bens efetuados por sociedades cooperativas não haverá incidência de imposto de renda (art. 24, IN 1234/2012).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Exceto  nas operações de comercialização ou de industrialização, pelas cooperativas agropecuárias e de pesca, de produtos adquiridos de não associados, agricultores, pecuaristas ou pescadores, para completar lotes destinados ao cumprimento de contratos (art. 25, § 1º). Aplica-se neste caso a alíquota de 1,2%. 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7234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Das Cooperativas de Trabalho e das Associações Profissionais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Temos neste caso a hipótese de retenção das alíquotas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1,5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(se cooperado)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1,2 ou 4,8% 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(IN 1234) e se PF não cooperado a tabela progressiva.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Devem ser discriminados os serviços pessoais (prestados por profissionais PF/cooperados/associados;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Quando serviço não for prestado pelo cooperado, a alíquota será de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1,2%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quando houver emprego de material; 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825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Quando dos demais serviços, aplicar-se-á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4,8%;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 taxa de comissão ou administração do contrato da cooperativa, retém-se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4,8%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As faturas devem vir discriminadas, acompanhadas dos respectivos documentos fiscais e/ou recibos correspondentes, devendo constar os dados do CNPJ e /ou CPF, e valor a ser pago a cada uma das pessoas.</a:t>
            </a:r>
            <a:endParaRPr lang="pt-BR" sz="220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5394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Das Associações e das Cooperativas de Médicos e Odontólogos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Temos neste caso a hipótese de retenção das alíquotas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1,5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(se cooperado)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1,2 ou 4,8% 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(IN 1234) e se PF não cooperado a tabela progressiva.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Devem ser discriminados os serviços pessoais (prestados por profissionais PF/cooperados/associados;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Quando serviço não for prestado pelo cooperado, a alíquota será de 1,2% quando houver emprego de material; </a:t>
            </a:r>
            <a:endParaRPr lang="pt-BR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089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Quando dos demais serviços, aplicar-se-á 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4,8%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 taxa de comissão ou administração do contrato da cooperativa, retém-se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4,8%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u="none" strike="noStrike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As faturas devem vir discriminadas, acompanhadas dos respectivos documentos fiscais e/ou recibos correspondentes, devendo constar os dados do CNPJ e /ou CPF, e valor a ser pago a cada uma das pessoas.</a:t>
            </a:r>
            <a:endParaRPr lang="pt-BR" sz="220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659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Serviços Hospitalares e Outros Serviços de Saúde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30. Para os fins previstos nesta Instrução Normativa, são considerados serviços hospitalares aqueles que se vinculam às atividades desenvolvidas pelos hospitais, voltados diretamente à promoção da saúde, prestados pelos estabelecimentos assistenciais de saúde que desenvolvem as atividades previstas nas atribuições 1 a 4 da Resolução RDC nº 50, de 21 de fevereiro de 2002, da Anvisa (Redação dada pelo(a) Instrução Normativa RFB nº 1540, de 05 de janeiro de 2015).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1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CCFB9-696A-4EDE-A7A1-3C5A6F291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Órgão Público </a:t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Demais Retenções </a:t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EFD - REINF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84A64D-7345-4BE4-8A53-0ECA9F9A2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5D5E5-9D58-4AF1-A6DA-DAFFDE6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1F957-88D9-4086-B709-9FE852D5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/>
              <a:pPr>
                <a:spcAft>
                  <a:spcPts val="600"/>
                </a:spcAft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5235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ATRIBUIÇÃO 1: PRESTAÇÃO DE ATENDIMENTO ELETIVO DE PROMOÇÃO E ASSISTÊNCIA À SAÚDE EM REGIME AMBULATORIAL E DE HOSPITAL-DIA;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ATRIBUIÇÃO 2: PRESTAÇÃO DE ATENDIMENTO IMEDIATO DE ASSISTÊNCIA À SAÚDE</a:t>
            </a:r>
            <a:endParaRPr lang="pt-BR" sz="22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ATRIBUIÇÃO 3: PRESTAÇÃO DE ATENDIMENTO DE ASSISTÊNCIA À SAÚDE EM REGIME DE INTERNAÇÃO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ATRIBUIÇÃO 4: PRESTAÇÃO DE ATENDIMENTO DE APOIO AO DIAGNÓSTICO E TERAPIA</a:t>
            </a: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1721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São também considerados serviços hospitalares, para fins desta Instrução Normativa, aqueles efetuados pelas pessoas jurídicas: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prestadoras de serviços pré-hospitalares, na área de urgência, realizados por meio de Unidade de Terapia Intensiva (UTI) móvel instalada em ambulâncias de suporte avançado (Tipo “D”) ou em aeronave de suporte médico (Tipo “E”); 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prestadoras de serviços de emergências médicas, realizados por meio de UTI móvel, instalada em ambulâncias classificadas nos Tipos “A”, “B”, “C” e “F”, que possuam médicos e equipamentos que possibilitem oferecer ao paciente suporte avançado de vida.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224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Planos Privados de Assistência à Saúde e Odontológica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Quando não oferecido via cooperativa, e sim via credenciamento, deverão ser discriminados os valores relativos a comissão (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4,8%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serviços hospitalares (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1,2%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e demais planos médicos, veterinários ou odontológicos (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4,8%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5013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aluguel de Imóveis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34. Nos pagamentos de aluguel de imóvel, quando o proprietário for pessoa jurídica, será feita retenção do IR e das contribuições sobre o total a ser pago.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Se os pagamentos forem efetuados por intermédio de administradora de imóveis, esta deverá fornecer à unidade pagadora o nome da pessoa jurídica beneficiária e o respectivo número de inscrição no CNPJ.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2559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0CD02C-C542-E24F-291D-2E18C9414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</a:t>
            </a:r>
            <a:b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28FEE0-0173-0BB4-6F97-2BDB9ACED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FÍSICA</a:t>
            </a:r>
          </a:p>
          <a:p>
            <a:r>
              <a:rPr lang="pt-BR" sz="36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5BDD3-3A41-4F8E-CD5C-076673EE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69E26-7AE3-1C11-0C50-531EE3CB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222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E57CDC-1122-45BC-8220-8E9E4139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1458565"/>
          </a:xfrm>
        </p:spPr>
        <p:txBody>
          <a:bodyPr anchor="b">
            <a:norm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1210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38ABC7-3158-486E-90FC-BC2A8256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pt-B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Pagamentos de Rendimentos do Trabalho</a:t>
            </a:r>
          </a:p>
          <a:p>
            <a:pPr algn="l"/>
            <a:r>
              <a:rPr lang="pt-B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IRRF -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18962-2189-4504-B117-2857B7F6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eraldo consorte -  econsort@gmail.com</a:t>
            </a:r>
            <a:endParaRPr lang="pt-B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4B739-9B33-4F85-B1A8-723D8134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125</a:t>
            </a:fld>
            <a:endParaRPr lang="pt-B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04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58C3-87B8-2E8A-75CB-A4146203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Imposto de Renda Folha de Pagamento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EBBD-E524-7104-3D9E-EB8399F3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8" y="1825625"/>
            <a:ext cx="11079126" cy="435133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832C8-B7C6-CAC8-0626-E9B0387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2D332-B23C-52B0-E157-31B9ADB2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126</a:t>
            </a:fld>
            <a:endParaRPr lang="pt-B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2A8812-56B6-7240-74F2-D710E8BBF1BF}"/>
              </a:ext>
            </a:extLst>
          </p:cNvPr>
          <p:cNvSpPr/>
          <p:nvPr/>
        </p:nvSpPr>
        <p:spPr>
          <a:xfrm>
            <a:off x="1137679" y="2190750"/>
            <a:ext cx="2913321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S 1200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6A2344-0F46-06B9-F98C-C3936AFD4932}"/>
              </a:ext>
            </a:extLst>
          </p:cNvPr>
          <p:cNvSpPr/>
          <p:nvPr/>
        </p:nvSpPr>
        <p:spPr>
          <a:xfrm>
            <a:off x="1137679" y="4906187"/>
            <a:ext cx="2913321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S 1202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3E3269-015B-5DB7-C41A-9B54DF321A30}"/>
              </a:ext>
            </a:extLst>
          </p:cNvPr>
          <p:cNvSpPr/>
          <p:nvPr/>
        </p:nvSpPr>
        <p:spPr>
          <a:xfrm>
            <a:off x="1137679" y="3517862"/>
            <a:ext cx="2913321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S 1207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66377D-DF61-EEC2-2375-1BE33B044B0A}"/>
              </a:ext>
            </a:extLst>
          </p:cNvPr>
          <p:cNvSpPr/>
          <p:nvPr/>
        </p:nvSpPr>
        <p:spPr>
          <a:xfrm>
            <a:off x="4877690" y="3533683"/>
            <a:ext cx="3374063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Caixa – S 1210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597F487E-2ECB-B8B1-76A4-349FDF7573C3}"/>
              </a:ext>
            </a:extLst>
          </p:cNvPr>
          <p:cNvSpPr/>
          <p:nvPr/>
        </p:nvSpPr>
        <p:spPr>
          <a:xfrm>
            <a:off x="8615029" y="2105247"/>
            <a:ext cx="225061" cy="39872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2A646C-CFBD-23BE-5C4E-9FBC6A008668}"/>
              </a:ext>
            </a:extLst>
          </p:cNvPr>
          <p:cNvSpPr/>
          <p:nvPr/>
        </p:nvSpPr>
        <p:spPr>
          <a:xfrm>
            <a:off x="8940209" y="2190971"/>
            <a:ext cx="2635103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DCTFWEB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746C23-FDB2-7FD4-C769-29BE8D53E5DE}"/>
              </a:ext>
            </a:extLst>
          </p:cNvPr>
          <p:cNvSpPr/>
          <p:nvPr/>
        </p:nvSpPr>
        <p:spPr>
          <a:xfrm>
            <a:off x="8948186" y="4906187"/>
            <a:ext cx="2635103" cy="9352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DARF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C7B8C8-6574-64C9-2220-055D17949DF4}"/>
              </a:ext>
            </a:extLst>
          </p:cNvPr>
          <p:cNvCxnSpPr/>
          <p:nvPr/>
        </p:nvCxnSpPr>
        <p:spPr>
          <a:xfrm>
            <a:off x="4221126" y="2775098"/>
            <a:ext cx="467832" cy="742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A521BF-8EC2-8305-78A5-2B66067B9B10}"/>
              </a:ext>
            </a:extLst>
          </p:cNvPr>
          <p:cNvCxnSpPr/>
          <p:nvPr/>
        </p:nvCxnSpPr>
        <p:spPr>
          <a:xfrm>
            <a:off x="4155998" y="4098852"/>
            <a:ext cx="6472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F7835D-1D28-83EB-9BC8-C904F828B324}"/>
              </a:ext>
            </a:extLst>
          </p:cNvPr>
          <p:cNvCxnSpPr/>
          <p:nvPr/>
        </p:nvCxnSpPr>
        <p:spPr>
          <a:xfrm flipV="1">
            <a:off x="4327451" y="4827181"/>
            <a:ext cx="361507" cy="72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454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TABELA DO IMPOSTO DE RENDA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127</a:t>
            </a:fld>
            <a:endParaRPr lang="pt-BR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700C8574-13C0-0F77-72A8-0E152FEAFE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9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b="1" i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Ano-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calendário de </a:t>
            </a:r>
            <a:r>
              <a:rPr lang="pt-BR" b="1" i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2023 (01.05.2023)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700" b="1" i="1" spc="-20" dirty="0">
              <a:solidFill>
                <a:srgbClr val="229E4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700" dirty="0">
              <a:latin typeface="Arial"/>
              <a:cs typeface="Arial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A2AEBB7E-C7BF-60B6-07C3-713C533F6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68208"/>
              </p:ext>
            </p:extLst>
          </p:nvPr>
        </p:nvGraphicFramePr>
        <p:xfrm>
          <a:off x="2026846" y="2737900"/>
          <a:ext cx="8148786" cy="3092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18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Cálculo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0" dirty="0">
                          <a:latin typeface="Arial"/>
                          <a:cs typeface="Arial"/>
                        </a:rPr>
                        <a:t>(R$)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Alíquota 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(%)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101600" indent="-284480" algn="ctr">
                        <a:lnSpc>
                          <a:spcPts val="1380"/>
                        </a:lnSpc>
                        <a:spcBef>
                          <a:spcPts val="415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Parcela</a:t>
                      </a:r>
                      <a:r>
                        <a:rPr sz="18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Deduzir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do </a:t>
                      </a:r>
                      <a:endParaRPr lang="pt-BR" sz="1800" b="1" i="1" spc="-25" dirty="0">
                        <a:latin typeface="Arial"/>
                        <a:cs typeface="Arial"/>
                      </a:endParaRPr>
                    </a:p>
                    <a:p>
                      <a:pPr marL="390525" marR="101600" indent="-284480" algn="ctr">
                        <a:lnSpc>
                          <a:spcPts val="1380"/>
                        </a:lnSpc>
                        <a:spcBef>
                          <a:spcPts val="415"/>
                        </a:spcBef>
                      </a:pPr>
                      <a:r>
                        <a:rPr sz="1800" b="1" i="1" dirty="0" err="1">
                          <a:latin typeface="Arial"/>
                          <a:cs typeface="Arial"/>
                        </a:rPr>
                        <a:t>Imposto</a:t>
                      </a:r>
                      <a:r>
                        <a:rPr lang="pt-BR" sz="18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0" dirty="0">
                          <a:latin typeface="Arial"/>
                          <a:cs typeface="Arial"/>
                        </a:rPr>
                        <a:t>(R$)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 err="1">
                          <a:latin typeface="Arial"/>
                          <a:cs typeface="Arial"/>
                        </a:rPr>
                        <a:t>Até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800" spc="-10" dirty="0">
                          <a:latin typeface="Arial"/>
                          <a:cs typeface="Arial"/>
                        </a:rPr>
                        <a:t>2.112,00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zero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800" dirty="0">
                          <a:latin typeface="Arial"/>
                          <a:cs typeface="Arial"/>
                        </a:rPr>
                        <a:t>2.112,01 até 2.826,65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7,5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800" spc="-10" dirty="0">
                          <a:latin typeface="Arial"/>
                          <a:cs typeface="Arial"/>
                        </a:rPr>
                        <a:t>58,40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2.826,66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até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3.751,05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800" spc="-10" dirty="0">
                          <a:latin typeface="Arial"/>
                          <a:cs typeface="Arial"/>
                        </a:rPr>
                        <a:t>370,40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3.751,06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até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4.664,68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22,5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pt-BR" sz="1800" spc="-10" dirty="0">
                          <a:latin typeface="Arial"/>
                          <a:cs typeface="Arial"/>
                        </a:rPr>
                        <a:t>51,73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Acima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4.664,68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27,5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pt-BR" sz="1800" spc="-10" dirty="0">
                          <a:latin typeface="Arial"/>
                          <a:cs typeface="Arial"/>
                        </a:rPr>
                        <a:t>884,96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D91D116-E740-C230-F37E-18C954E29ADF}"/>
              </a:ext>
            </a:extLst>
          </p:cNvPr>
          <p:cNvSpPr txBox="1">
            <a:spLocks/>
          </p:cNvSpPr>
          <p:nvPr/>
        </p:nvSpPr>
        <p:spPr>
          <a:xfrm>
            <a:off x="6060832" y="5845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/>
              <a:t>Lei 9.250/1995, atualizada pela MP 1171/2023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0597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quem se aplica a tabela progressiva do IR?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128</a:t>
            </a:fld>
            <a:endParaRPr lang="pt-B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54A4591-A8EE-DE19-8F10-C1FF2729395F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eraldo consorte -  econsort@gmail.com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C0FC738-4AD6-1069-1A2E-63DCB69D6539}"/>
              </a:ext>
            </a:extLst>
          </p:cNvPr>
          <p:cNvSpPr txBox="1">
            <a:spLocks/>
          </p:cNvSpPr>
          <p:nvPr/>
        </p:nvSpPr>
        <p:spPr>
          <a:xfrm>
            <a:off x="990600" y="1159890"/>
            <a:ext cx="10515600" cy="509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Regulamentação do IR Pessoa Física – IN RFB 1.500/2014.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2º São contribuintes do imposto sobre a renda as pessoas físicas residentes no Brasil titulares de disponibilidade econômica ou jurídica de renda, assim entendido o produto do capital, do trabalho ou da combinação de ambos, e de proventos de qualquer natureza.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3º Constituem rendimentos tributáveis todo o produto do capital, do trabalho ou da combinação de ambos, os alimentos e pensões percebidos em dinheiro e, ainda, os proventos de qualquer natureza, assim também entendidos os acréscimos patrimoniais não correspondentes aos rendimentos declarados.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559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quem se aplica a tabela progressiva do IR?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129</a:t>
            </a:fld>
            <a:endParaRPr lang="pt-B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54A4591-A8EE-DE19-8F10-C1FF2729395F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eraldo consorte -  econsort@gmail.com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C0FC738-4AD6-1069-1A2E-63DCB69D6539}"/>
              </a:ext>
            </a:extLst>
          </p:cNvPr>
          <p:cNvSpPr txBox="1">
            <a:spLocks/>
          </p:cNvSpPr>
          <p:nvPr/>
        </p:nvSpPr>
        <p:spPr>
          <a:xfrm>
            <a:off x="990600" y="1507791"/>
            <a:ext cx="10515600" cy="509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REGRA GERAL aplicada aos rendimentos do trabalho, calculados na folha de pagamento, e retidos pelos municípios (Lei 9.250/1995 e IN RFB 1500/2014)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Pagamento de premiações;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Pagamento de aluguéis a PF.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Lista extensa de rendimentos isentos e não tributáveis (art. 35 Decreto 9580/2018).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788B39-601F-E57B-2D9D-8D2B2D16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EFDREINF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 Obrigações</a:t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0B8E0F8-2C4F-5F7A-B190-7DE6FBDF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Retenções dos Impostos Federais. </a:t>
            </a:r>
          </a:p>
          <a:p>
            <a:endParaRPr lang="pt-BR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 a Pessoas Físicas sem relação com o Trabalho </a:t>
            </a:r>
          </a:p>
          <a:p>
            <a:endParaRPr lang="pt-B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0CE89-1C63-3A1F-5903-202B5109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BC5EE-59CC-D6FC-EE99-98D54D48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mtClean="0"/>
              <a:pPr>
                <a:spcAft>
                  <a:spcPts val="600"/>
                </a:spcAft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856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quem se aplica a tabela progressiva do IR?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130</a:t>
            </a:fld>
            <a:endParaRPr lang="pt-B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54A4591-A8EE-DE19-8F10-C1FF2729395F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eraldo consorte -  econsort@gmail.com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C0FC738-4AD6-1069-1A2E-63DCB69D6539}"/>
              </a:ext>
            </a:extLst>
          </p:cNvPr>
          <p:cNvSpPr txBox="1">
            <a:spLocks/>
          </p:cNvSpPr>
          <p:nvPr/>
        </p:nvSpPr>
        <p:spPr>
          <a:xfrm>
            <a:off x="990600" y="1159890"/>
            <a:ext cx="10515600" cy="509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RPAs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 – quando da contratação de serviços de terceiros – PF (art. 38, Decreto 9.580/2018 – RIR).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RPAs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 - Serviço de transportes, veículos próprios ou alugados, carga ou passageiros (art. 39, Decreto 9.580/2018 - RIR) – outros percentuais.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Aluguéis e Arrendamento (art. 41, Decreto 9.580/2018 – RIR);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Série de outros rendimentos dispostos no art. 47, Decreto 9.580/2018 – RIR);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Honorários de Sucumbência (Lei 13.327/2016) </a:t>
            </a:r>
          </a:p>
        </p:txBody>
      </p:sp>
    </p:spTree>
    <p:extLst>
      <p:ext uri="{BB962C8B-B14F-4D97-AF65-F5344CB8AC3E}">
        <p14:creationId xmlns:p14="http://schemas.microsoft.com/office/powerpoint/2010/main" val="7909355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Outras alíquotas e casos aplicáveis no setor público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131</a:t>
            </a:fld>
            <a:endParaRPr lang="pt-B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54A4591-A8EE-DE19-8F10-C1FF2729395F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eraldo consorte -  econsort@gmail.com</a:t>
            </a: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C0FC738-4AD6-1069-1A2E-63DCB69D6539}"/>
              </a:ext>
            </a:extLst>
          </p:cNvPr>
          <p:cNvSpPr txBox="1">
            <a:spLocks/>
          </p:cNvSpPr>
          <p:nvPr/>
        </p:nvSpPr>
        <p:spPr>
          <a:xfrm>
            <a:off x="990600" y="1159890"/>
            <a:ext cx="10515600" cy="509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Decisões Judiciais (Art. 776, Decreto 9.580/2018 – RIR);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Prêmios em Dinheiro (Art. 732, Decreto 9.580/2018 – RIR);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Prêmios em bens ou serviços (Art. 733, Decreto 9.580/2018 – RIR);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Multas pagas à PJ - rescisões de contratos (Art. 740, Decreto 9.580/2018 – RIR);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6944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DISPOSIÇÕES FINAIS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1486"/>
            <a:ext cx="10515600" cy="5095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37. O órgão ou a entidade que efetuar a retenção deverá fornecer, à pessoa jurídica beneficiária do pagamento, comprovante anual de retenção, até o último dia útil de fevereiro do ano subsequente, podendo ser disponibilizado em meio eletrônico, conforme modelo constante do Anexo V a esta Instrução Normativa, informando, relativamente a cada mês em que houver sido efetuado o pagamento, os códigos de retenção, os valores pagos e os valores retidos.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Até 2023, através da </a:t>
            </a:r>
            <a:r>
              <a:rPr lang="pt-BR" sz="2200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Dirf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, após... EFD-REINF. – Família R 4000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574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0B025-4650-D7B1-1C8F-A9C466B0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026" y="244143"/>
            <a:ext cx="7130003" cy="1478331"/>
          </a:xfrm>
        </p:spPr>
        <p:txBody>
          <a:bodyPr anchor="b">
            <a:normAutofit/>
          </a:bodyPr>
          <a:lstStyle/>
          <a:p>
            <a:pPr algn="ctr"/>
            <a:r>
              <a:rPr lang="pt-BR" sz="3400" b="1" i="0" dirty="0">
                <a:effectLst/>
              </a:rPr>
              <a:t>MP 1171/2023: IRRF Cálculo simplificado mensal  (até 2 SM)</a:t>
            </a:r>
            <a:endParaRPr lang="pt-BR" sz="3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E7897-816B-0034-04C9-7E4FF808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eraldo consorte -  econsort@gmail.com</a:t>
            </a:r>
            <a:endParaRPr lang="pt-B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phic 8" descr="Mathematics">
            <a:extLst>
              <a:ext uri="{FF2B5EF4-FFF2-40B4-BE49-F238E27FC236}">
                <a16:creationId xmlns:a16="http://schemas.microsoft.com/office/drawing/2014/main" id="{2CA64453-F7B3-949C-C8C2-8F23AAD9C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61" y="1445484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E1AF-266C-F89B-A773-EEA6C912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295" y="2157077"/>
            <a:ext cx="6613296" cy="3446281"/>
          </a:xfrm>
        </p:spPr>
        <p:txBody>
          <a:bodyPr anchor="t">
            <a:normAutofit/>
          </a:bodyPr>
          <a:lstStyle/>
          <a:p>
            <a:r>
              <a:rPr lang="pt-BR" sz="2400" b="1" dirty="0">
                <a:solidFill>
                  <a:srgbClr val="162937"/>
                </a:solidFill>
                <a:effectLst/>
                <a:ea typeface="Calibri" panose="020F0502020204030204" pitchFamily="34" charset="0"/>
              </a:rPr>
              <a:t>para aplicação da nova regra do cálculo simplificado deve-se observar :</a:t>
            </a:r>
            <a:endParaRPr lang="pt-BR" sz="2400" b="1" dirty="0">
              <a:effectLst/>
              <a:ea typeface="Calibri" panose="020F0502020204030204" pitchFamily="34" charset="0"/>
            </a:endParaRPr>
          </a:p>
          <a:p>
            <a:pPr marL="449580"/>
            <a:r>
              <a:rPr lang="pt-BR" sz="2400" b="1" dirty="0">
                <a:solidFill>
                  <a:srgbClr val="162937"/>
                </a:solidFill>
                <a:effectLst/>
                <a:ea typeface="Calibri" panose="020F0502020204030204" pitchFamily="34" charset="0"/>
              </a:rPr>
              <a:t>- Deduções legais menores que os R$ 528,00, aplica-se o desconto simplificado para o cálculo do IR;</a:t>
            </a:r>
            <a:endParaRPr lang="pt-BR" sz="2400" b="1" dirty="0">
              <a:effectLst/>
              <a:ea typeface="Calibri" panose="020F0502020204030204" pitchFamily="34" charset="0"/>
            </a:endParaRPr>
          </a:p>
          <a:p>
            <a:pPr marL="449580"/>
            <a:r>
              <a:rPr lang="pt-BR" sz="2400" b="1" dirty="0">
                <a:solidFill>
                  <a:srgbClr val="162937"/>
                </a:solidFill>
                <a:effectLst/>
                <a:ea typeface="Calibri" panose="020F0502020204030204" pitchFamily="34" charset="0"/>
              </a:rPr>
              <a:t>- Deduções legais maiores que os R$ 528,00, aplica-se o cálculo padrão do IR;</a:t>
            </a:r>
            <a:endParaRPr lang="pt-BR" sz="2400" b="1" dirty="0">
              <a:effectLst/>
              <a:ea typeface="Calibri" panose="020F0502020204030204" pitchFamily="34" charset="0"/>
            </a:endParaRPr>
          </a:p>
          <a:p>
            <a:endParaRPr lang="pt-BR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17ADD-64DE-9C8C-AA71-A8404131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133</a:t>
            </a:fld>
            <a:endParaRPr lang="pt-B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62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521E-84FC-474B-8BD8-03F078256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883"/>
            <a:ext cx="10515600" cy="78771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Impactos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000EC-0DAF-4449-8800-82796BF1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002060"/>
                </a:solidFill>
              </a:rPr>
              <a:t>eraldo consorte -  econsort@gmail.com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D84CF23-080C-476F-921A-4ED3BDDEF7EA}"/>
              </a:ext>
            </a:extLst>
          </p:cNvPr>
          <p:cNvGrpSpPr/>
          <p:nvPr/>
        </p:nvGrpSpPr>
        <p:grpSpPr>
          <a:xfrm>
            <a:off x="581025" y="945403"/>
            <a:ext cx="11210925" cy="5490233"/>
            <a:chOff x="996737" y="945404"/>
            <a:chExt cx="10504293" cy="5086879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216C915-91F7-4A25-8D2B-774D16737AA6}"/>
                </a:ext>
              </a:extLst>
            </p:cNvPr>
            <p:cNvSpPr/>
            <p:nvPr/>
          </p:nvSpPr>
          <p:spPr>
            <a:xfrm>
              <a:off x="2712949" y="945404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2"/>
                  </a:gs>
                </a:gsLst>
                <a:lin ang="1890000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A9ACA29-9891-4C1A-AC23-BA89B879A580}"/>
                </a:ext>
              </a:extLst>
            </p:cNvPr>
            <p:cNvSpPr/>
            <p:nvPr/>
          </p:nvSpPr>
          <p:spPr>
            <a:xfrm>
              <a:off x="3871761" y="164025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AEC328-8EF9-4FB5-BFAB-7BA1F075CFB2}"/>
                </a:ext>
              </a:extLst>
            </p:cNvPr>
            <p:cNvSpPr/>
            <p:nvPr/>
          </p:nvSpPr>
          <p:spPr>
            <a:xfrm>
              <a:off x="4385539" y="309748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FFFEB6E-6B2D-4320-A8C6-2BA26E44F341}"/>
                </a:ext>
              </a:extLst>
            </p:cNvPr>
            <p:cNvSpPr/>
            <p:nvPr/>
          </p:nvSpPr>
          <p:spPr>
            <a:xfrm>
              <a:off x="3871761" y="4458796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5"/>
                  </a:gs>
                </a:gsLst>
                <a:lin ang="3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594549F-34A0-4F00-8557-B08D493E8050}"/>
                </a:ext>
              </a:extLst>
            </p:cNvPr>
            <p:cNvGrpSpPr/>
            <p:nvPr/>
          </p:nvGrpSpPr>
          <p:grpSpPr>
            <a:xfrm>
              <a:off x="996737" y="1134190"/>
              <a:ext cx="10504293" cy="4898093"/>
              <a:chOff x="869441" y="1134190"/>
              <a:chExt cx="10504293" cy="489809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27F742F-531D-4EB8-B51B-CD5DE37E0DEB}"/>
                  </a:ext>
                </a:extLst>
              </p:cNvPr>
              <p:cNvGrpSpPr/>
              <p:nvPr/>
            </p:nvGrpSpPr>
            <p:grpSpPr>
              <a:xfrm>
                <a:off x="869441" y="1134190"/>
                <a:ext cx="4326443" cy="4262246"/>
                <a:chOff x="971251" y="1134190"/>
                <a:chExt cx="4326443" cy="4262246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247642D-03C6-40EB-9152-E1594609A473}"/>
                    </a:ext>
                  </a:extLst>
                </p:cNvPr>
                <p:cNvCxnSpPr>
                  <a:cxnSpLocks/>
                  <a:stCxn id="25" idx="0"/>
                </p:cNvCxnSpPr>
                <p:nvPr/>
              </p:nvCxnSpPr>
              <p:spPr>
                <a:xfrm>
                  <a:off x="3777718" y="4522971"/>
                  <a:ext cx="633937" cy="508396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8B32571-C79E-4D51-806B-5BDBA8564EC1}"/>
                    </a:ext>
                  </a:extLst>
                </p:cNvPr>
                <p:cNvCxnSpPr>
                  <a:cxnSpLocks/>
                  <a:stCxn id="24" idx="0"/>
                </p:cNvCxnSpPr>
                <p:nvPr/>
              </p:nvCxnSpPr>
              <p:spPr>
                <a:xfrm>
                  <a:off x="4126214" y="3660696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693673D6-6FFF-4207-B6DB-8EF35BF3D755}"/>
                    </a:ext>
                  </a:extLst>
                </p:cNvPr>
                <p:cNvCxnSpPr>
                  <a:cxnSpLocks/>
                  <a:stCxn id="23" idx="0"/>
                </p:cNvCxnSpPr>
                <p:nvPr/>
              </p:nvCxnSpPr>
              <p:spPr>
                <a:xfrm flipV="1">
                  <a:off x="3785420" y="2205828"/>
                  <a:ext cx="630569" cy="470454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8C1CDA4-DCFF-4993-B119-3A4094AC6B7A}"/>
                    </a:ext>
                  </a:extLst>
                </p:cNvPr>
                <p:cNvCxnSpPr>
                  <a:cxnSpLocks/>
                  <a:stCxn id="21" idx="3"/>
                </p:cNvCxnSpPr>
                <p:nvPr/>
              </p:nvCxnSpPr>
              <p:spPr>
                <a:xfrm flipV="1">
                  <a:off x="2993505" y="1496621"/>
                  <a:ext cx="270425" cy="732907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4636F8F2-EE79-45A6-B0B7-CEA06C033487}"/>
                    </a:ext>
                  </a:extLst>
                </p:cNvPr>
                <p:cNvSpPr/>
                <p:nvPr/>
              </p:nvSpPr>
              <p:spPr>
                <a:xfrm flipH="1">
                  <a:off x="1455241" y="2284632"/>
                  <a:ext cx="2578608" cy="2578608"/>
                </a:xfrm>
                <a:prstGeom prst="arc">
                  <a:avLst>
                    <a:gd name="adj1" fmla="val 3397586"/>
                    <a:gd name="adj2" fmla="val 18544872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38000">
                        <a:schemeClr val="accent3">
                          <a:lumMod val="20000"/>
                          <a:lumOff val="80000"/>
                        </a:schemeClr>
                      </a:gs>
                      <a:gs pos="59000">
                        <a:schemeClr val="accent3">
                          <a:lumMod val="60000"/>
                          <a:lumOff val="40000"/>
                        </a:schemeClr>
                      </a:gs>
                      <a:gs pos="97345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Arc 4">
                  <a:extLst>
                    <a:ext uri="{FF2B5EF4-FFF2-40B4-BE49-F238E27FC236}">
                      <a16:creationId xmlns:a16="http://schemas.microsoft.com/office/drawing/2014/main" id="{A2216F0C-B268-4983-9F5F-E2993FFDEF38}"/>
                    </a:ext>
                  </a:extLst>
                </p:cNvPr>
                <p:cNvSpPr/>
                <p:nvPr/>
              </p:nvSpPr>
              <p:spPr>
                <a:xfrm>
                  <a:off x="971251" y="1848916"/>
                  <a:ext cx="3465576" cy="3465576"/>
                </a:xfrm>
                <a:prstGeom prst="arc">
                  <a:avLst>
                    <a:gd name="adj1" fmla="val 5080919"/>
                    <a:gd name="adj2" fmla="val 16938518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46000">
                        <a:schemeClr val="accent3">
                          <a:lumMod val="20000"/>
                          <a:lumOff val="80000"/>
                        </a:schemeClr>
                      </a:gs>
                      <a:gs pos="67000">
                        <a:schemeClr val="accent3">
                          <a:lumMod val="60000"/>
                          <a:lumOff val="40000"/>
                        </a:schemeClr>
                      </a:gs>
                      <a:gs pos="92000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" name="Graphic 6">
                  <a:extLst>
                    <a:ext uri="{FF2B5EF4-FFF2-40B4-BE49-F238E27FC236}">
                      <a16:creationId xmlns:a16="http://schemas.microsoft.com/office/drawing/2014/main" id="{A1A1A695-81FA-4516-A5A3-703472112D46}"/>
                    </a:ext>
                  </a:extLst>
                </p:cNvPr>
                <p:cNvGrpSpPr/>
                <p:nvPr/>
              </p:nvGrpSpPr>
              <p:grpSpPr>
                <a:xfrm>
                  <a:off x="1634665" y="1134190"/>
                  <a:ext cx="3663029" cy="4262246"/>
                  <a:chOff x="1306925" y="1123823"/>
                  <a:chExt cx="3663029" cy="4262246"/>
                </a:xfrm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FCD7AB13-6C24-47F2-84EF-22AA8BB29084}"/>
                      </a:ext>
                    </a:extLst>
                  </p:cNvPr>
                  <p:cNvSpPr/>
                  <p:nvPr/>
                </p:nvSpPr>
                <p:spPr>
                  <a:xfrm>
                    <a:off x="1536096" y="2694400"/>
                    <a:ext cx="1763267" cy="1763268"/>
                  </a:xfrm>
                  <a:custGeom>
                    <a:avLst/>
                    <a:gdLst>
                      <a:gd name="connsiteX0" fmla="*/ 1763268 w 1763267"/>
                      <a:gd name="connsiteY0" fmla="*/ 881634 h 1763268"/>
                      <a:gd name="connsiteX1" fmla="*/ 881634 w 1763267"/>
                      <a:gd name="connsiteY1" fmla="*/ 1763268 h 1763268"/>
                      <a:gd name="connsiteX2" fmla="*/ 0 w 1763267"/>
                      <a:gd name="connsiteY2" fmla="*/ 881634 h 1763268"/>
                      <a:gd name="connsiteX3" fmla="*/ 881634 w 1763267"/>
                      <a:gd name="connsiteY3" fmla="*/ 0 h 1763268"/>
                      <a:gd name="connsiteX4" fmla="*/ 1763268 w 1763267"/>
                      <a:gd name="connsiteY4" fmla="*/ 881634 h 176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3267" h="1763268">
                        <a:moveTo>
                          <a:pt x="1763268" y="881634"/>
                        </a:moveTo>
                        <a:cubicBezTo>
                          <a:pt x="1763268" y="1368547"/>
                          <a:pt x="1368547" y="1763268"/>
                          <a:pt x="881634" y="1763268"/>
                        </a:cubicBezTo>
                        <a:cubicBezTo>
                          <a:pt x="394721" y="1763268"/>
                          <a:pt x="0" y="1368547"/>
                          <a:pt x="0" y="881634"/>
                        </a:cubicBezTo>
                        <a:cubicBezTo>
                          <a:pt x="0" y="394721"/>
                          <a:pt x="394721" y="0"/>
                          <a:pt x="881634" y="0"/>
                        </a:cubicBezTo>
                        <a:cubicBezTo>
                          <a:pt x="1368547" y="0"/>
                          <a:pt x="1763268" y="394721"/>
                          <a:pt x="1763268" y="8816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  <a:effectLst>
                    <a:outerShdw blurRad="1524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ESOCIAL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EFD REINF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DCTFWEB</a:t>
                    </a: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CA753840-4F45-4F93-A29F-DA2B8B2482D7}"/>
                      </a:ext>
                    </a:extLst>
                  </p:cNvPr>
                  <p:cNvSpPr/>
                  <p:nvPr/>
                </p:nvSpPr>
                <p:spPr>
                  <a:xfrm rot="1242827">
                    <a:off x="2538888" y="2213102"/>
                    <a:ext cx="187452" cy="187452"/>
                  </a:xfrm>
                  <a:custGeom>
                    <a:avLst/>
                    <a:gdLst>
                      <a:gd name="connsiteX0" fmla="*/ 187452 w 187452"/>
                      <a:gd name="connsiteY0" fmla="*/ 93726 h 187452"/>
                      <a:gd name="connsiteX1" fmla="*/ 93726 w 187452"/>
                      <a:gd name="connsiteY1" fmla="*/ 187452 h 187452"/>
                      <a:gd name="connsiteX2" fmla="*/ 0 w 187452"/>
                      <a:gd name="connsiteY2" fmla="*/ 93726 h 187452"/>
                      <a:gd name="connsiteX3" fmla="*/ 93726 w 187452"/>
                      <a:gd name="connsiteY3" fmla="*/ 0 h 187452"/>
                      <a:gd name="connsiteX4" fmla="*/ 187452 w 187452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2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52B1586-14C4-4107-8473-3C164C66E375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3280314" y="2614485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26B02B4D-FCE4-4E63-B089-9E95BF70EFE9}"/>
                      </a:ext>
                    </a:extLst>
                  </p:cNvPr>
                  <p:cNvSpPr/>
                  <p:nvPr/>
                </p:nvSpPr>
                <p:spPr>
                  <a:xfrm>
                    <a:off x="3611022" y="3556603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C0958CB-CF68-4F69-980A-7631F245515F}"/>
                      </a:ext>
                    </a:extLst>
                  </p:cNvPr>
                  <p:cNvSpPr/>
                  <p:nvPr/>
                </p:nvSpPr>
                <p:spPr>
                  <a:xfrm rot="2152959">
                    <a:off x="3280314" y="4363942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2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2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89970328-997E-40B0-B5C5-8759FBAC7EAA}"/>
                      </a:ext>
                    </a:extLst>
                  </p:cNvPr>
                  <p:cNvSpPr/>
                  <p:nvPr/>
                </p:nvSpPr>
                <p:spPr>
                  <a:xfrm>
                    <a:off x="2548509" y="1123823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</a:t>
                    </a: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F5D9B915-0A60-4FEF-8773-C2A4F5EC2324}"/>
                      </a:ext>
                    </a:extLst>
                  </p:cNvPr>
                  <p:cNvSpPr/>
                  <p:nvPr/>
                </p:nvSpPr>
                <p:spPr>
                  <a:xfrm>
                    <a:off x="3707320" y="1818671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02</a:t>
                    </a: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FCC7354-BB74-4547-97D6-910BB6CA3B7C}"/>
                      </a:ext>
                    </a:extLst>
                  </p:cNvPr>
                  <p:cNvSpPr/>
                  <p:nvPr/>
                </p:nvSpPr>
                <p:spPr>
                  <a:xfrm>
                    <a:off x="4221099" y="3275901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03</a:t>
                    </a: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B262FAC-0AE6-4331-B0D1-CF39A9753606}"/>
                      </a:ext>
                    </a:extLst>
                  </p:cNvPr>
                  <p:cNvSpPr/>
                  <p:nvPr/>
                </p:nvSpPr>
                <p:spPr>
                  <a:xfrm>
                    <a:off x="3707320" y="4637214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04</a:t>
                    </a: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2AF04F90-3974-46E1-A5C4-3630C5233180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306925" y="2465228"/>
                    <a:ext cx="2221611" cy="2221611"/>
                  </a:xfrm>
                  <a:custGeom>
                    <a:avLst/>
                    <a:gdLst>
                      <a:gd name="connsiteX0" fmla="*/ 2221611 w 2221611"/>
                      <a:gd name="connsiteY0" fmla="*/ 1110805 h 2221611"/>
                      <a:gd name="connsiteX1" fmla="*/ 1110806 w 2221611"/>
                      <a:gd name="connsiteY1" fmla="*/ 2221611 h 2221611"/>
                      <a:gd name="connsiteX2" fmla="*/ 0 w 2221611"/>
                      <a:gd name="connsiteY2" fmla="*/ 1110805 h 2221611"/>
                      <a:gd name="connsiteX3" fmla="*/ 1110806 w 2221611"/>
                      <a:gd name="connsiteY3" fmla="*/ 0 h 2221611"/>
                      <a:gd name="connsiteX4" fmla="*/ 2221611 w 2221611"/>
                      <a:gd name="connsiteY4" fmla="*/ 1110805 h 222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1611" h="2221611">
                        <a:moveTo>
                          <a:pt x="2221611" y="1110805"/>
                        </a:moveTo>
                        <a:cubicBezTo>
                          <a:pt x="2221611" y="1724286"/>
                          <a:pt x="1724287" y="2221611"/>
                          <a:pt x="1110806" y="2221611"/>
                        </a:cubicBezTo>
                        <a:cubicBezTo>
                          <a:pt x="497325" y="2221611"/>
                          <a:pt x="0" y="1724286"/>
                          <a:pt x="0" y="1110805"/>
                        </a:cubicBezTo>
                        <a:cubicBezTo>
                          <a:pt x="0" y="497325"/>
                          <a:pt x="497325" y="0"/>
                          <a:pt x="1110806" y="0"/>
                        </a:cubicBezTo>
                        <a:cubicBezTo>
                          <a:pt x="1724287" y="0"/>
                          <a:pt x="2221611" y="497325"/>
                          <a:pt x="2221611" y="1110805"/>
                        </a:cubicBezTo>
                        <a:close/>
                      </a:path>
                    </a:pathLst>
                  </a:custGeom>
                  <a:noFill/>
                  <a:ln w="66590" cap="flat">
                    <a:gradFill flip="none" rotWithShape="1">
                      <a:gsLst>
                        <a:gs pos="35000">
                          <a:schemeClr val="accent2"/>
                        </a:gs>
                        <a:gs pos="65000">
                          <a:schemeClr val="accent6"/>
                        </a:gs>
                        <a:gs pos="50000">
                          <a:schemeClr val="accent4"/>
                        </a:gs>
                        <a:gs pos="20000">
                          <a:schemeClr val="bg1"/>
                        </a:gs>
                        <a:gs pos="80000">
                          <a:schemeClr val="accent5"/>
                        </a:gs>
                        <a:gs pos="95000">
                          <a:schemeClr val="accent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770BF2A-0827-41FE-85BB-B158CBEA9EB5}"/>
                  </a:ext>
                </a:extLst>
              </p:cNvPr>
              <p:cNvGrpSpPr/>
              <p:nvPr/>
            </p:nvGrpSpPr>
            <p:grpSpPr>
              <a:xfrm>
                <a:off x="6042507" y="1556635"/>
                <a:ext cx="2428250" cy="1630403"/>
                <a:chOff x="5979814" y="1189312"/>
                <a:chExt cx="2428250" cy="1630403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219290A1-D59E-49A6-A70A-B0C31ED0CF1E}"/>
                    </a:ext>
                  </a:extLst>
                </p:cNvPr>
                <p:cNvGrpSpPr/>
                <p:nvPr/>
              </p:nvGrpSpPr>
              <p:grpSpPr>
                <a:xfrm>
                  <a:off x="5979814" y="1275240"/>
                  <a:ext cx="2341246" cy="1544475"/>
                  <a:chOff x="4134316" y="1445284"/>
                  <a:chExt cx="2341246" cy="1544475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E9C5C1ED-BA60-4AD8-B688-D033514D17A7}"/>
                      </a:ext>
                    </a:extLst>
                  </p:cNvPr>
                  <p:cNvSpPr txBox="1"/>
                  <p:nvPr/>
                </p:nvSpPr>
                <p:spPr>
                  <a:xfrm>
                    <a:off x="4360653" y="1763550"/>
                    <a:ext cx="2114909" cy="1226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Compliance, 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Tributário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Contábil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/Fiscal;  Compras….</a:t>
                    </a: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CF7B818-87DC-446E-8630-4D9E16AA7013}"/>
                      </a:ext>
                    </a:extLst>
                  </p:cNvPr>
                  <p:cNvSpPr/>
                  <p:nvPr/>
                </p:nvSpPr>
                <p:spPr>
                  <a:xfrm>
                    <a:off x="4134316" y="1445284"/>
                    <a:ext cx="223736" cy="22373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04498B1-8C0A-40F7-9962-DFC7A142F107}"/>
                    </a:ext>
                  </a:extLst>
                </p:cNvPr>
                <p:cNvSpPr txBox="1"/>
                <p:nvPr/>
              </p:nvSpPr>
              <p:spPr>
                <a:xfrm>
                  <a:off x="6203550" y="1189312"/>
                  <a:ext cx="2204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REVISÃO LEGAL 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A1382A5F-25AC-466A-896C-B721C9F4313B}"/>
                  </a:ext>
                </a:extLst>
              </p:cNvPr>
              <p:cNvGrpSpPr/>
              <p:nvPr/>
            </p:nvGrpSpPr>
            <p:grpSpPr>
              <a:xfrm>
                <a:off x="6047203" y="3597803"/>
                <a:ext cx="2367380" cy="2144908"/>
                <a:chOff x="5984510" y="1728615"/>
                <a:chExt cx="2367380" cy="2144908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F206037B-6CBA-4067-A0D1-37624E331763}"/>
                    </a:ext>
                  </a:extLst>
                </p:cNvPr>
                <p:cNvGrpSpPr/>
                <p:nvPr/>
              </p:nvGrpSpPr>
              <p:grpSpPr>
                <a:xfrm>
                  <a:off x="5984510" y="1801433"/>
                  <a:ext cx="2367380" cy="2072090"/>
                  <a:chOff x="4139012" y="1971477"/>
                  <a:chExt cx="2367380" cy="2072090"/>
                </a:xfrm>
              </p:grpSpPr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F3179E50-A979-49E5-B11F-91F6903E514F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052" y="2247028"/>
                    <a:ext cx="2148340" cy="17965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Processos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Procedimentos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Gestão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da </a:t>
                    </a: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informação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Prazos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de </a:t>
                    </a:r>
                    <a:r>
                      <a:rPr lang="en-US" sz="2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entrega</a:t>
                    </a:r>
                    <a:r>
                      <a: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.</a:t>
                    </a: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A3AB895C-E071-4CB8-8E12-979845095711}"/>
                      </a:ext>
                    </a:extLst>
                  </p:cNvPr>
                  <p:cNvSpPr/>
                  <p:nvPr/>
                </p:nvSpPr>
                <p:spPr>
                  <a:xfrm>
                    <a:off x="4139012" y="1971477"/>
                    <a:ext cx="223736" cy="22373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EDF5095-BD4C-4E9D-9FC4-A3D5CABF023D}"/>
                    </a:ext>
                  </a:extLst>
                </p:cNvPr>
                <p:cNvSpPr txBox="1"/>
                <p:nvPr/>
              </p:nvSpPr>
              <p:spPr>
                <a:xfrm>
                  <a:off x="6257932" y="1728615"/>
                  <a:ext cx="1864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GOVERNANÇA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FD0FC01-E5D2-4170-9E59-FDC99315717B}"/>
                  </a:ext>
                </a:extLst>
              </p:cNvPr>
              <p:cNvGrpSpPr/>
              <p:nvPr/>
            </p:nvGrpSpPr>
            <p:grpSpPr>
              <a:xfrm>
                <a:off x="8783871" y="3581704"/>
                <a:ext cx="2561121" cy="2450579"/>
                <a:chOff x="8721178" y="172551"/>
                <a:chExt cx="2561121" cy="2450579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1090A26C-293A-4F51-8442-267358A1915D}"/>
                    </a:ext>
                  </a:extLst>
                </p:cNvPr>
                <p:cNvGrpSpPr/>
                <p:nvPr/>
              </p:nvGrpSpPr>
              <p:grpSpPr>
                <a:xfrm>
                  <a:off x="8721178" y="261448"/>
                  <a:ext cx="2561121" cy="2361682"/>
                  <a:chOff x="6875680" y="431492"/>
                  <a:chExt cx="2561121" cy="2361682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15CE36A3-25F7-4EF5-A4E9-0912ADFE6B83}"/>
                      </a:ext>
                    </a:extLst>
                  </p:cNvPr>
                  <p:cNvSpPr txBox="1"/>
                  <p:nvPr/>
                </p:nvSpPr>
                <p:spPr>
                  <a:xfrm>
                    <a:off x="7099416" y="711469"/>
                    <a:ext cx="2337385" cy="2081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pt-B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Melhoria na interface entre as áreas envolvidas;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r>
                      <a:rPr lang="pt-B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Agilidade na comunicação</a:t>
                    </a:r>
                    <a:r>
                      <a:rPr lang="pt-BR" sz="2000" b="1" dirty="0">
                        <a:solidFill>
                          <a:srgbClr val="002060"/>
                        </a:solidFill>
                      </a:rPr>
                      <a:t>;</a:t>
                    </a: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endParaRPr lang="pt-BR" sz="2000" b="1" dirty="0">
                      <a:solidFill>
                        <a:srgbClr val="002060"/>
                      </a:solidFill>
                    </a:endParaRPr>
                  </a:p>
                  <a:p>
                    <a:pPr marL="342900" indent="-342900" algn="just">
                      <a:buFont typeface="Wingdings" panose="05000000000000000000" pitchFamily="2" charset="2"/>
                      <a:buChar char="§"/>
                    </a:pPr>
                    <a:endParaRPr lang="en-US" sz="2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277EBB9E-E5E4-44DC-AC93-E7A586433EF3}"/>
                      </a:ext>
                    </a:extLst>
                  </p:cNvPr>
                  <p:cNvSpPr/>
                  <p:nvPr/>
                </p:nvSpPr>
                <p:spPr>
                  <a:xfrm>
                    <a:off x="6875680" y="431492"/>
                    <a:ext cx="223736" cy="223736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C33D1CF-00EA-4324-8896-5BE629083BA5}"/>
                    </a:ext>
                  </a:extLst>
                </p:cNvPr>
                <p:cNvSpPr txBox="1"/>
                <p:nvPr/>
              </p:nvSpPr>
              <p:spPr>
                <a:xfrm>
                  <a:off x="9164788" y="172551"/>
                  <a:ext cx="1832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INTEGRAÇÃO 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02D161A5-919A-4584-A79A-C07597B788C7}"/>
                  </a:ext>
                </a:extLst>
              </p:cNvPr>
              <p:cNvGrpSpPr/>
              <p:nvPr/>
            </p:nvGrpSpPr>
            <p:grpSpPr>
              <a:xfrm>
                <a:off x="8783871" y="1572303"/>
                <a:ext cx="2589863" cy="649889"/>
                <a:chOff x="6036964" y="454048"/>
                <a:chExt cx="2589863" cy="649889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C0606D6-18FD-412B-825C-0CDB52B43B7D}"/>
                    </a:ext>
                  </a:extLst>
                </p:cNvPr>
                <p:cNvGrpSpPr/>
                <p:nvPr/>
              </p:nvGrpSpPr>
              <p:grpSpPr>
                <a:xfrm>
                  <a:off x="6036964" y="532290"/>
                  <a:ext cx="2589863" cy="571647"/>
                  <a:chOff x="4191466" y="702334"/>
                  <a:chExt cx="2589863" cy="571647"/>
                </a:xfrm>
              </p:grpSpPr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4B948167-41C4-4057-992C-A029068AC967}"/>
                      </a:ext>
                    </a:extLst>
                  </p:cNvPr>
                  <p:cNvSpPr txBox="1"/>
                  <p:nvPr/>
                </p:nvSpPr>
                <p:spPr>
                  <a:xfrm>
                    <a:off x="4663819" y="1017332"/>
                    <a:ext cx="2117510" cy="256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FF0D9EE2-8889-4E03-8CCD-DF6687F4867F}"/>
                      </a:ext>
                    </a:extLst>
                  </p:cNvPr>
                  <p:cNvSpPr/>
                  <p:nvPr/>
                </p:nvSpPr>
                <p:spPr>
                  <a:xfrm>
                    <a:off x="4191466" y="702334"/>
                    <a:ext cx="223736" cy="223736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AFD44BE-46A1-4DF1-9D56-9B8036AFFCC3}"/>
                    </a:ext>
                  </a:extLst>
                </p:cNvPr>
                <p:cNvSpPr txBox="1"/>
                <p:nvPr/>
              </p:nvSpPr>
              <p:spPr>
                <a:xfrm>
                  <a:off x="6480574" y="454048"/>
                  <a:ext cx="20185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QUALIFICAÇÃO</a:t>
                  </a:r>
                </a:p>
              </p:txBody>
            </p: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8A9B5E-8208-4BD1-A149-710C85248DA8}"/>
              </a:ext>
            </a:extLst>
          </p:cNvPr>
          <p:cNvSpPr txBox="1"/>
          <p:nvPr/>
        </p:nvSpPr>
        <p:spPr>
          <a:xfrm>
            <a:off x="9266652" y="1947932"/>
            <a:ext cx="2379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Treinamento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Reciclagem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TI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Multiplicação do conhecimento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E5FAF-F2C2-4997-B024-AEAD74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43-574B-4B7A-99F4-71B34CE08ADF}" type="slidenum">
              <a:rPr lang="pt-BR" smtClean="0"/>
              <a:t>134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764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4" name="Rectangle 13314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46" name="Título 5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anchor="b">
            <a:normAutofit fontScale="90000"/>
          </a:bodyPr>
          <a:lstStyle/>
          <a:p>
            <a:pPr>
              <a:defRPr/>
            </a:pPr>
            <a:br>
              <a:rPr lang="pt-BR" sz="2600" b="1" dirty="0">
                <a:latin typeface="Cambria" panose="02040503050406030204" pitchFamily="18" charset="0"/>
              </a:rPr>
            </a:br>
            <a:br>
              <a:rPr lang="pt-BR" sz="2600" b="1" dirty="0">
                <a:latin typeface="Cambria" panose="02040503050406030204" pitchFamily="18" charset="0"/>
              </a:rPr>
            </a:b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e Desafios </a:t>
            </a: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Órgão Público </a:t>
            </a: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“Transformação”</a:t>
            </a: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3" name="Rectangle 133145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4" name="Rectangle 133147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5" name="Rectangle 13314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621253" y="1794989"/>
            <a:ext cx="3699705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it-IT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eraldo consorte -  econsort@gmail.com</a:t>
            </a:r>
            <a:endParaRPr lang="pt-BR" sz="11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28" name="Graphic 133127" descr="Group">
            <a:extLst>
              <a:ext uri="{FF2B5EF4-FFF2-40B4-BE49-F238E27FC236}">
                <a16:creationId xmlns:a16="http://schemas.microsoft.com/office/drawing/2014/main" id="{4ED602CB-DF51-117A-720E-310F90EC9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133166" name="Rectangle 13315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6FBB1786-119B-4BCE-B5AD-401FEC92C6CB}" type="slidenum">
              <a:rPr lang="pt-BR" altLang="pt-BR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135</a:t>
            </a:fld>
            <a:endParaRPr lang="pt-BR" altLang="pt-B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90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76D0638A-94C6-5D9C-A99E-DA2500022E5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01243"/>
              </p:ext>
            </p:extLst>
          </p:nvPr>
        </p:nvGraphicFramePr>
        <p:xfrm>
          <a:off x="170120" y="620275"/>
          <a:ext cx="11897833" cy="60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E624E2-7502-475E-A424-623A6A0B0C5C}"/>
              </a:ext>
            </a:extLst>
          </p:cNvPr>
          <p:cNvSpPr/>
          <p:nvPr/>
        </p:nvSpPr>
        <p:spPr>
          <a:xfrm>
            <a:off x="2051750" y="101888"/>
            <a:ext cx="8315325" cy="6955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Eventos da EFD-Reinf  - versão 2.1.1 - 2023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233C80-60B9-48C4-19E2-70BBC5638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51049"/>
              </p:ext>
            </p:extLst>
          </p:nvPr>
        </p:nvGraphicFramePr>
        <p:xfrm>
          <a:off x="1041991" y="1031358"/>
          <a:ext cx="9983972" cy="543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D30D32-42D2-D68E-1D92-2BAAA1570CE5}"/>
              </a:ext>
            </a:extLst>
          </p:cNvPr>
          <p:cNvSpPr/>
          <p:nvPr/>
        </p:nvSpPr>
        <p:spPr>
          <a:xfrm>
            <a:off x="2216889" y="1415924"/>
            <a:ext cx="3817088" cy="2243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R-4010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Pagamentos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créditos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beneficiário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F5AC61-8D88-A2A9-69A8-077577C242ED}"/>
              </a:ext>
            </a:extLst>
          </p:cNvPr>
          <p:cNvSpPr/>
          <p:nvPr/>
        </p:nvSpPr>
        <p:spPr>
          <a:xfrm>
            <a:off x="4210492" y="3940259"/>
            <a:ext cx="3817088" cy="2243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R-4099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Fechamento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reabertura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R-4000 </a:t>
            </a: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713350-2563-3C74-E0F6-255CD9592962}"/>
              </a:ext>
            </a:extLst>
          </p:cNvPr>
          <p:cNvSpPr/>
          <p:nvPr/>
        </p:nvSpPr>
        <p:spPr>
          <a:xfrm>
            <a:off x="6119036" y="1415924"/>
            <a:ext cx="3817088" cy="2243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R-4020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Pagamentos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créditos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beneficiário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jurídica</a:t>
            </a:r>
            <a:r>
              <a:rPr lang="en-US" sz="2800" b="1" i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A0C8A-E92C-9693-3FA5-64B4B6A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97B6A-6F79-882D-BD9F-AC699A8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1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89405-EC9C-4864-ABD7-1657B84B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1883641"/>
            <a:ext cx="6935759" cy="3183116"/>
          </a:xfrm>
        </p:spPr>
        <p:txBody>
          <a:bodyPr anchor="ctr">
            <a:norm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EFDREINF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R4010 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 PF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40C877-66BA-466B-B177-40C99E4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>
                    <a:lumMod val="50000"/>
                  </a:schemeClr>
                </a:solidFill>
              </a:rPr>
              <a:t>eraldo consorte -  econsort@gmail.com</a:t>
            </a: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C4060-4ABF-4084-AA93-408FBB79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3A29-3CB2-F10F-A115-BCAFDDB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293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80FD-4FE9-1A34-A793-5902A934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/>
          <a:lstStyle/>
          <a:p>
            <a:pPr algn="just"/>
            <a:r>
              <a:rPr lang="pt-BR" sz="3200" dirty="0">
                <a:latin typeface="+mj-lt"/>
              </a:rPr>
              <a:t>Conceito do evento: é aquele pelo qual são enviadas as informações referentes a pagamento, crédito, entrega, emprego ou remessa efetuado por fonte pagadora pessoa física ou jurídica a beneficiário pessoa física, mesmo sem retenção de imposto de renda, nos casos previstos na legislação. Tem duplo objetivo: alimentar a DCTFWeb com informações dos tributos a serem recolhidos e alimentar os sistemas de malha fiscal da pessoa física na Receita Federal do Brasil</a:t>
            </a:r>
            <a:r>
              <a:rPr lang="pt-BR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BFBD9-1002-5228-21F1-64303487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4E1D-06EC-6212-2CEA-8A80B89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0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3A29-3CB2-F10F-A115-BCAFDDB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293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80FD-4FE9-1A34-A793-5902A934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está obrigado: As pessoas físicas e jurídicas conceituadas como fonte pagadora de rendimentos a pessoas físicas nos termos da legislação vigente, com exceção dos rendimentos decorrentes de relação de trabalho, quando liquidados diretamente pelo empregador, os quais devem ser informados no eSocial.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BFBD9-1002-5228-21F1-64303487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4E1D-06EC-6212-2CEA-8A80B89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52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89405-EC9C-4864-ABD7-1657B84B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1883641"/>
            <a:ext cx="6935759" cy="3183116"/>
          </a:xfrm>
        </p:spPr>
        <p:txBody>
          <a:bodyPr anchor="ctr">
            <a:norm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EFDREINF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R4020 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 PJ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40C877-66BA-466B-B177-40C99E4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>
                    <a:lumMod val="50000"/>
                  </a:schemeClr>
                </a:solidFill>
              </a:rPr>
              <a:t>eraldo consorte -  econsort@gmail.com</a:t>
            </a: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C4060-4ABF-4084-AA93-408FBB79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8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3A29-3CB2-F10F-A115-BCAFDDB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293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80FD-4FE9-1A34-A793-5902A934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 do evento: é aquele pelo qual são enviadas as informações referentes a pagamento, crédito, entrega, emprego ou remessa efetuado por fonte pagadora pessoa física ou jurídica a beneficiário pessoa jurídica, mesmo sem retenção de imposto de renda, nos casos previstos na legislação. Tem duplo objetivo: alimentar a DCTFWeb com informações dos valores de tributos a serem recolhidos e alimentar os sistemas de malha fiscal da pessoa jurídica na Receita Federal do Brasil.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está obrigado: As pessoas físicas e jurídicas conceituadas como fonte pagadora de rendimentos a pessoas jurídicas nos termos da legislação vigente.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BFBD9-1002-5228-21F1-64303487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4E1D-06EC-6212-2CEA-8A80B89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07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226E-A894-407E-B4CB-840F8D85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56363"/>
            <a:ext cx="4597031" cy="19233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b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 REINF </a:t>
            </a:r>
            <a:b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DCTFWEB</a:t>
            </a:r>
            <a:b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FD5DF2-4BFB-4C45-B753-56E365D9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9" y="2297001"/>
            <a:ext cx="3742660" cy="1771649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Retenção de IRRF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 e PJ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C3D02-2E5D-4A86-8666-84733D30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>
                <a:solidFill>
                  <a:srgbClr val="303030"/>
                </a:solidFill>
              </a:rPr>
              <a:t>eraldo consorte -  econsort@gmail.com</a:t>
            </a:r>
            <a:endParaRPr lang="pt-BR">
              <a:solidFill>
                <a:srgbClr val="30303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0B0FF-C8CC-4786-97B2-280FA34C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pt-BR">
              <a:solidFill>
                <a:srgbClr val="303030"/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A4EE7AC-B16A-4930-976F-1ED89005B215}"/>
              </a:ext>
            </a:extLst>
          </p:cNvPr>
          <p:cNvSpPr txBox="1">
            <a:spLocks/>
          </p:cNvSpPr>
          <p:nvPr/>
        </p:nvSpPr>
        <p:spPr>
          <a:xfrm>
            <a:off x="276447" y="4392795"/>
            <a:ext cx="4444409" cy="21344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Facilitadores : 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Eraldo Consorte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 Quinot Both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  de 2023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Consorte cursos e consultoria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 99568.9961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2" name="Picture 11" descr="Gear with compass turning gears without">
            <a:extLst>
              <a:ext uri="{FF2B5EF4-FFF2-40B4-BE49-F238E27FC236}">
                <a16:creationId xmlns:a16="http://schemas.microsoft.com/office/drawing/2014/main" id="{800D33F2-9E42-4A05-8B6E-49A7CE48F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0" y="557784"/>
            <a:ext cx="6741773" cy="57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6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3A29-3CB2-F10F-A115-BCAFDDB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293"/>
          </a:xfrm>
        </p:spPr>
        <p:txBody>
          <a:bodyPr>
            <a:normAutofit/>
          </a:bodyPr>
          <a:lstStyle/>
          <a:p>
            <a:r>
              <a:rPr lang="pt-BR" dirty="0"/>
              <a:t>Valores de bases e retenções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80FD-4FE9-1A34-A793-5902A934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de bases e retenções Devem ser informados nesse evento, os valores dos tributos abaixo relacionados, bem como as respectivas bases de cálculo: 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imposto de renda; </a:t>
            </a:r>
          </a:p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Contribuição Social sobre Lucro Líquido (CSLL); </a:t>
            </a:r>
          </a:p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Cofins; </a:t>
            </a:r>
          </a:p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Pis/Pasep; 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BFBD9-1002-5228-21F1-64303487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4E1D-06EC-6212-2CEA-8A80B89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53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89405-EC9C-4864-ABD7-1657B84B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1883641"/>
            <a:ext cx="6935759" cy="3183116"/>
          </a:xfrm>
        </p:spPr>
        <p:txBody>
          <a:bodyPr anchor="ctr">
            <a:normAutofit fontScale="90000"/>
          </a:bodyPr>
          <a:lstStyle/>
          <a:p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EFDREINF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R4090</a:t>
            </a:r>
            <a:b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Fechamento e Reabertura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40C877-66BA-466B-B177-40C99E4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>
                    <a:lumMod val="50000"/>
                  </a:schemeClr>
                </a:solidFill>
              </a:rPr>
              <a:t>eraldo consorte -  econsort@gmail.com</a:t>
            </a: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C4060-4ABF-4084-AA93-408FBB79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2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788B39-601F-E57B-2D9D-8D2B2D16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DCTFWEB</a:t>
            </a:r>
            <a:b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0B8E0F8-2C4F-5F7A-B190-7DE6FBDF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Recolhimento </a:t>
            </a:r>
          </a:p>
          <a:p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DARF</a:t>
            </a:r>
          </a:p>
          <a:p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INSS</a:t>
            </a:r>
          </a:p>
          <a:p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IRRF</a:t>
            </a:r>
          </a:p>
          <a:p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Malha Fiscal</a:t>
            </a:r>
          </a:p>
          <a:p>
            <a:pPr algn="l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0CE89-1C63-3A1F-5903-202B5109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BC5EE-59CC-D6FC-EE99-98D54D48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mtClean="0"/>
              <a:pPr>
                <a:spcAft>
                  <a:spcPts val="60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6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D775-37CC-4870-878D-560A3668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5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DCTF WEB – Vínculação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0933-D677-4F63-A27D-065C3052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D86FC-F349-4F3E-9647-64C0BC04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6937-9465-490B-AB8C-C8884F7B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23</a:t>
            </a:fld>
            <a:endParaRPr lang="pt-B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84B093-E152-4700-8B66-FCBF2757566E}"/>
              </a:ext>
            </a:extLst>
          </p:cNvPr>
          <p:cNvSpPr/>
          <p:nvPr/>
        </p:nvSpPr>
        <p:spPr>
          <a:xfrm>
            <a:off x="1637414" y="2277453"/>
            <a:ext cx="3296093" cy="140349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1000</a:t>
            </a:r>
          </a:p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(eSocial)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FB1E4A-9E29-4054-BCED-661979230B76}"/>
              </a:ext>
            </a:extLst>
          </p:cNvPr>
          <p:cNvSpPr/>
          <p:nvPr/>
        </p:nvSpPr>
        <p:spPr>
          <a:xfrm>
            <a:off x="7354188" y="2277453"/>
            <a:ext cx="3296093" cy="140349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1000</a:t>
            </a:r>
          </a:p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(EFDReinf)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FD5AE1-53C2-4082-9645-994E5F534E2A}"/>
              </a:ext>
            </a:extLst>
          </p:cNvPr>
          <p:cNvSpPr/>
          <p:nvPr/>
        </p:nvSpPr>
        <p:spPr>
          <a:xfrm>
            <a:off x="4447953" y="4472393"/>
            <a:ext cx="3296093" cy="140349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DCTFWEB</a:t>
            </a:r>
          </a:p>
        </p:txBody>
      </p:sp>
      <p:sp>
        <p:nvSpPr>
          <p:cNvPr id="9" name="Arrow: Left-Right-Up 8">
            <a:extLst>
              <a:ext uri="{FF2B5EF4-FFF2-40B4-BE49-F238E27FC236}">
                <a16:creationId xmlns:a16="http://schemas.microsoft.com/office/drawing/2014/main" id="{F96142DC-30F9-4DB0-8D2F-C3E345203977}"/>
              </a:ext>
            </a:extLst>
          </p:cNvPr>
          <p:cNvSpPr/>
          <p:nvPr/>
        </p:nvSpPr>
        <p:spPr>
          <a:xfrm rot="10800000">
            <a:off x="5156790" y="2948577"/>
            <a:ext cx="2101705" cy="1222744"/>
          </a:xfrm>
          <a:prstGeom prst="leftRightUpArrow">
            <a:avLst>
              <a:gd name="adj1" fmla="val 9348"/>
              <a:gd name="adj2" fmla="val 25000"/>
              <a:gd name="adj3" fmla="val 20652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3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CDF19-87E0-47EF-8C12-A5EA7C98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2FFD-0231-4CAA-81E1-4CBEB042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24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780F-66EE-4C3A-A903-CE47601C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70C4-BEFA-4762-B734-33EEB4FB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0" y="971962"/>
            <a:ext cx="3828719" cy="4346652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DCTFWEB</a:t>
            </a: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Multa por Atraso na Entrega da Declaração </a:t>
            </a:r>
            <a:b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(MAED)</a:t>
            </a: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FFFFFF"/>
                </a:solidFill>
              </a:rPr>
            </a:b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B410D-0530-4896-B852-3EAB9C3F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76290" y="1999629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pt-BR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2F577-FBCF-4A86-8C9E-C019B534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pt-B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682B0E-E332-443A-AF09-A325C8E3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020" y="124791"/>
            <a:ext cx="7860092" cy="6478028"/>
          </a:xfrm>
        </p:spPr>
        <p:txBody>
          <a:bodyPr>
            <a:noAutofit/>
          </a:bodyPr>
          <a:lstStyle/>
          <a:p>
            <a:pPr algn="just"/>
            <a:endParaRPr lang="pt-BR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pt-BR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DCTFWeb originais que forem enviadas fora do prazo terão a notificação da multa (Multa por Atraso no Envio da Declaração – MAED) e DARF para pagamento gerados </a:t>
            </a:r>
            <a:r>
              <a:rPr lang="pt-BR" sz="2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automaticamente</a:t>
            </a:r>
            <a:r>
              <a:rPr lang="pt-BR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pelo sistema.</a:t>
            </a:r>
          </a:p>
          <a:p>
            <a:pPr algn="just"/>
            <a:r>
              <a:rPr lang="pt-BR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Instrução Normativa RFB Nº 2005/2021, que dispõe sobre a apresentação da Declaração de Débitos e Créditos Tributários Federais (DCTF) e da Declaração de Débitos e Créditos Tributários Federais e Previdenciários e de Outras Entidades e Fundos (DCTFWeb), prevê o </a:t>
            </a:r>
            <a:r>
              <a:rPr lang="pt-BR" sz="2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pagamento de multa nos casos de entregas fora do prazo, </a:t>
            </a:r>
            <a:r>
              <a:rPr lang="pt-BR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 passará a ser cobrada de maneira automática.</a:t>
            </a:r>
          </a:p>
          <a:p>
            <a:pPr algn="just"/>
            <a:r>
              <a:rPr lang="pt-BR" sz="2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multa mínima a ser aplicada é de R$ 200,00 (duzentos reais), </a:t>
            </a:r>
            <a:r>
              <a:rPr lang="pt-BR" sz="2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omissões de declaração sem ocorrência de fatos geradores</a:t>
            </a:r>
            <a:r>
              <a:rPr lang="pt-BR" sz="2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de R$ 500,00 (quinhentos reais), nos demais casos</a:t>
            </a:r>
            <a:r>
              <a:rPr lang="pt-BR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85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70C4-BEFA-4762-B734-33EEB4FB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0" y="971962"/>
            <a:ext cx="3828719" cy="4346652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DCTFWEB</a:t>
            </a: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Multa por Atraso na Entrega da Declaração </a:t>
            </a:r>
            <a:b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(MAED)</a:t>
            </a: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dirty="0">
                <a:solidFill>
                  <a:srgbClr val="FFFFFF"/>
                </a:solidFill>
              </a:rPr>
            </a:b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B410D-0530-4896-B852-3EAB9C3F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76290" y="1999629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pt-BR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2F577-FBCF-4A86-8C9E-C019B534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pt-B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682B0E-E332-443A-AF09-A325C8E3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020" y="124791"/>
            <a:ext cx="7860092" cy="6478028"/>
          </a:xfrm>
        </p:spPr>
        <p:txBody>
          <a:bodyPr>
            <a:noAutofit/>
          </a:bodyPr>
          <a:lstStyle/>
          <a:p>
            <a:pPr algn="just"/>
            <a:endParaRPr lang="pt-BR" sz="1800" dirty="0"/>
          </a:p>
          <a:p>
            <a:pPr algn="just"/>
            <a:r>
              <a:rPr lang="pt-BR" sz="3200" dirty="0">
                <a:latin typeface="+mj-lt"/>
              </a:rPr>
              <a:t>No caso de órgão público vinculado a Ente Federado Responsável (EFR), a MAED é aplicada no CNPJ do EFR. </a:t>
            </a:r>
          </a:p>
          <a:p>
            <a:pPr algn="just"/>
            <a:r>
              <a:rPr lang="pt-BR" sz="3200" dirty="0">
                <a:latin typeface="+mj-lt"/>
              </a:rPr>
              <a:t>Exemplo: se uma Câmara Municipal entregar a DCTFWeb após o prazo, a multa pelo atraso será emitida no CNPJ do Município, que é o EFR.</a:t>
            </a:r>
          </a:p>
          <a:p>
            <a:pPr algn="just"/>
            <a:endParaRPr lang="pt-BR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EDBB9-93B6-7497-50E2-5AE59F10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392" y="3997843"/>
            <a:ext cx="7618498" cy="22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BFEB0-0B9C-4467-9DD7-8C6E5D56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DCTFWEB – DARF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1EDA9-D56F-4B62-9554-DD76DA45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pt-BR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C5C5-39EC-49AA-9D7B-1FE9C7B4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pt-B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F9D218-C8D3-02F8-A834-AF7E04A60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94439"/>
              </p:ext>
            </p:extLst>
          </p:nvPr>
        </p:nvGraphicFramePr>
        <p:xfrm>
          <a:off x="4550736" y="318977"/>
          <a:ext cx="7153574" cy="613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04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844AB-6C30-DAAE-F17D-03E45EC30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 DE RENDA RETIDO NA FONTE - IRRF</a:t>
            </a:r>
            <a:br>
              <a:rPr lang="pt-BR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33B9B-C171-D6EA-8F34-5CD1FBC3C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MARA QUINOT BOTH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econsort\Pictures\CONSORTE CURSOS\logo consorte.png">
            <a:extLst>
              <a:ext uri="{FF2B5EF4-FFF2-40B4-BE49-F238E27FC236}">
                <a16:creationId xmlns:a16="http://schemas.microsoft.com/office/drawing/2014/main" id="{60D7DFF5-0255-81CC-D40F-090372EBA1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51" y="5921522"/>
            <a:ext cx="1387221" cy="79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D9195-EEA0-3988-D35E-F9A5CE91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B240A-C023-38ED-6729-6BB4D4F3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5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Disposição Legal – CF/88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5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“Art. 153. Compete à União instituir impostos sobre: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(...)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renda e proventos de qualquer natureza;’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“Art. 158. Pertencem aos Municípios: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o produto da arrecadação do imposto da União sobre renda e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proventos de qualquer natureza, incidente na fonte, sobre rendimentos pagos, </a:t>
            </a:r>
            <a:r>
              <a:rPr lang="pt-BR" sz="4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qualquer título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por eles, suas autarquias e pelas fundações que instituírem e mantiverem”;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A9343-A0B4-5E22-246C-9DF40F2B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56DC1-DD12-2ADF-369B-A6FA202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</a:t>
            </a:fld>
            <a:endParaRPr lang="pt-BR"/>
          </a:p>
        </p:txBody>
      </p:sp>
      <p:pic>
        <p:nvPicPr>
          <p:cNvPr id="6" name="Content Placeholder 5" descr="Resultado de imagem para esoci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1" y="1086504"/>
            <a:ext cx="8961120" cy="49769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" y="5430579"/>
            <a:ext cx="1849280" cy="11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Tributário Nacional (CTN):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17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43. O imposto, de competência da União, sobre a renda e proventos de qualquer natureza tem como fato gerador a aquisição da disponibilidade econômica ou jurídica:</a:t>
            </a:r>
            <a:endParaRPr lang="pt-BR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de renda, assim entendido o produto do capital, do trabalho ou da combinação de ambos;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de proventos de qualquer natureza, assim entendidos os acréscimos patrimoniais não compreendidos no inciso anterior.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26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nº 9.430/96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Dispõe sobre a legislação tributária federal: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64. Os pagamentos efetuados por órgãos, autarquias e fundações da administração pública federal a pessoas jurídicas, pela fornecimento de bens ou prestação de serviços, </a:t>
            </a:r>
            <a:r>
              <a:rPr lang="pt-BR" sz="35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estão sujeitos à incidência, na fonte, do imposto sobre a renda</a:t>
            </a: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(...)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A obrigação pela retenção é do órgão ou entidade que efetuar o pagamento.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O valor retido, correspondente a cada tributo ou contribuição, será levado a crédito da respectiva conta de receita da União.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(...)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A Secretaria da Receita Federal poderá baixar as normas necessárias ao cumprimento e controle das disposições contidas neste artigo.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31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 RFB 1.234/2012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Dispõe sobre a retenção de tributos nos pagamentos efetuados pelos órgãos da administração pública federal direta, autarquias e fundações federais, empresas públicas, sociedades de economia mista e demais pessoas jurídicas que menciona </a:t>
            </a:r>
            <a:r>
              <a:rPr lang="pt-BR" sz="2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outras pessoas jurídicas pelo fornecimento de bens e serviços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32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11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 o Decreto 9.580/2018  -RIR?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Regulamenta a tributação, a fiscalização, a arrecadação e a administração do Imposto sobre a Renda e Proventos de Qualquer Natureza.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partir da nova interpretação dada pelo STF, se aplicam às pessoas jurídicas de Direito Privad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o, r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essalvadas as contratações de Pessoas Físicas.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33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96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 o Decreto 9.580/2018 - RIR?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Art.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714. Ficam sujeitas à incidência do imposto sobre a renda na fonte, à alíquota de um e meio por cento, as importâncias pagas ou creditadas </a:t>
            </a:r>
            <a:r>
              <a:rPr lang="pt-BR" sz="2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 pessoas jurídicas a outras pessoas jurídicas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civis ou mercantis, pela prestação de serviços caracterizadamente de natureza profissional.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720. Os pagamentos efetuados por órgãos, autarquias e fundações da administração pública federal a pessoas jurídicas, pelo fornecimento de bens ou pela prestação de serviços, ficam sujeitos à incidência do imposto sobre a renda na fonte, na forma prevista neste artigo (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Lei nº 9.430, de 1996, art. 64,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caput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)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34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91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 o Decreto 9.580/2018?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O imposto sobre a renda retido será determinado por meio da aplicação da alíquota de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quinze por cento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sobre o resultado da multiplicação do valor pago pelo percentual de que trata o 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art. 220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aplicável à espécie de receita correspondente ao tipo de bem fornecido ou de serviço prestado (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Lei nº 9.430, de 1996, art. 64, § 5º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A obrigação pela retenção do imposto sobre a renda será do órgão ou da entidade que efetuar o pagamento (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Lei nº 9.430, de 1996, art. 64, § 1º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O valor do imposto sobre a renda retido será considerado como antecipação do imposto sobre a renda devido pela pessoa jurídica (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Lei nº 9.430, de 1996, art. 64, § 3º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35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 o Decreto 9.580/2018?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O valor retido correspondente ao imposto sobre a renda somente poderá ser compensado com o que for devido em relação a esse imposto (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Lei nº 9.430, de 1996, art. 64, § 4º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5º A retenção efetuada na forma prevista neste artigo dispensa, em relação à importância paga, as demais incidências na fonte previstas neste Livro.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6º Os pagamentos efetuados às pessoas jurídicas optantes pelo Simples Nacional não ficam sujeitos ao desconto do imposto sobre a renda de que trata este artigo (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Lei Complementar nº 123, de 2006, art. 13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36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7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que se discutia?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a publicação da Instrução Normativa nº 1599/15, além da Solução de Consulta nº 166/2015, a Receita Federal entendeu que pertenceria aos Municípios apenas o produto da retenção na fonte do IRRF incidente sobre rendimentos do trabalho que pagarem a seus servidores e empregados.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IN foi revogada pela IN RFB 2005/2021, modificada pela IN RFB 2094/2022.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“§ 7º Não devem ser informados na DCTF os valores relativos ao IRRF incidente sobre valores pagos, a qualquer título, pelos estados, pelo Distrito Federal e pelos municípios, ou por suas autarquias e fundações, inclusive os valores pagos a pessoas físicas ou jurídicas contratadas para o fornecimento de bens ou prestação de serviços.” </a:t>
            </a:r>
            <a:endParaRPr lang="pt-BR" sz="22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37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81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28E9-8071-32B5-E07C-1B492368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Quais os impactos?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5ADA-E1D5-500C-A70E-94D8DE97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59"/>
            <a:ext cx="10515600" cy="48916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Diminuição da Receita dos Municípios e Estados, uma vez que, uma vez que todos contavam com essa fonte de arrecadação (IRRF – Outros Rendimentos);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Prejuízo nas contas públicas destes entes.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cada vez maior da participação do município nas receitas. </a:t>
            </a: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200" b="1" dirty="0"/>
              <a:t>                               MUNICÍPIOS E ESTADOS INGRESSARAM NA JUSTIÇA, DE FORMA A       				RECLAMAR POR ESSE DIREITO, PREVISTO NA PRÓPRIA 							CONSTITUIÇÃO FEDERAL. </a:t>
            </a:r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CA68-B1F5-3C47-3B3B-42796307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97F7-CD17-3E80-6426-B1D8D43E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38</a:t>
            </a:fld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681C2-7FE0-4B02-F88A-FEF043053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569E8D1-6929-D634-519E-DD600B2F3162}"/>
              </a:ext>
            </a:extLst>
          </p:cNvPr>
          <p:cNvSpPr/>
          <p:nvPr/>
        </p:nvSpPr>
        <p:spPr>
          <a:xfrm>
            <a:off x="1150374" y="4837471"/>
            <a:ext cx="1578078" cy="53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664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024FAB-841B-4717-FAC0-E6D00C65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TRF 4 - </a:t>
            </a:r>
            <a:r>
              <a:rPr lang="pt-BR" sz="4000" b="1">
                <a:solidFill>
                  <a:srgbClr val="FFFFFF"/>
                </a:solidFill>
              </a:rPr>
              <a:t>Processo 50088354420174040000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351" y="2318197"/>
            <a:ext cx="11300258" cy="3683358"/>
          </a:xfrm>
        </p:spPr>
        <p:txBody>
          <a:bodyPr anchor="ctr">
            <a:noAutofit/>
          </a:bodyPr>
          <a:lstStyle/>
          <a:p>
            <a:pPr algn="just"/>
            <a:r>
              <a:rPr lang="pt-BR" dirty="0"/>
              <a:t>Foi interposto pela União contra decisão do TRF-4 que julgou a controvérsia sob a sistemática do incidente de resolução de demandas repetitivas (IRDR), mecanismo instituído pelo Código de Processo Civil (CPC) de 2015 para dar maior eficiência à gestão de processos pelo Poder Judiciário. Foi primeira vez em que o Plenário do STF julgou recurso extraordinário oriundo dessa sistemática.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Deu se então origem ao Tema de repercussão geral 1130.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901BDC-096B-7C24-A544-A3AC0160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AA394-59FC-9213-A72E-AB78E78D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08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CCFB9-696A-4EDE-A7A1-3C5A6F291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367" y="1041039"/>
            <a:ext cx="8147713" cy="30812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Órgão Público </a:t>
            </a:r>
            <a:br>
              <a:rPr lang="pt-BR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 – REINF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84A64D-7345-4BE4-8A53-0ECA9F9A2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pt-BR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5D5E5-9D58-4AF1-A6DA-DAFFDE6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pt-BR" sz="11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1F957-88D9-4086-B709-9FE852D5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5A8D9-0F96-4EA7-B12F-FB0D539BE725}" type="slidenum">
              <a:rPr lang="pt-B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pt-BR" sz="1100">
              <a:solidFill>
                <a:srgbClr val="FFFFFF"/>
              </a:solidFill>
            </a:endParaRPr>
          </a:p>
        </p:txBody>
      </p:sp>
      <p:pic>
        <p:nvPicPr>
          <p:cNvPr id="3" name="Picture 2" descr="C:\Users\econsort\Pictures\CONSORTE CURSOS\logo consorte.png">
            <a:extLst>
              <a:ext uri="{FF2B5EF4-FFF2-40B4-BE49-F238E27FC236}">
                <a16:creationId xmlns:a16="http://schemas.microsoft.com/office/drawing/2014/main" id="{AF49ABEC-1AB1-8EFA-7C05-9596764A9E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51" y="5921522"/>
            <a:ext cx="1387221" cy="79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682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46E935-FA35-0EF1-388F-4A8C93085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pt-BR" sz="3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DECISÃO DO STF </a:t>
            </a:r>
            <a:br>
              <a:rPr lang="pt-B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1130 </a:t>
            </a:r>
            <a:br>
              <a:rPr lang="pt-BR" sz="3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3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B1F437-B681-DFB7-8F43-F895AB45A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AriL"/>
              </a:rPr>
              <a:t>RETENÇÃO AMPLA IMPOSTO RENDA ÓRGÃO PÚBLICO</a:t>
            </a:r>
          </a:p>
          <a:p>
            <a:pPr algn="l"/>
            <a:endParaRPr lang="pt-BR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Gavel">
            <a:extLst>
              <a:ext uri="{FF2B5EF4-FFF2-40B4-BE49-F238E27FC236}">
                <a16:creationId xmlns:a16="http://schemas.microsoft.com/office/drawing/2014/main" id="{5118D70D-BDE5-55D4-DEE4-7DD48FFC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F69C6-1A95-A2BB-A978-B2A1EE30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C2202-9B2E-CBD3-2073-E1588556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21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3FD8F-C8D4-FA8A-66F8-251B77DE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1.130 de repercussão geral: </a:t>
            </a:r>
            <a:br>
              <a:rPr lang="pt-BR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FE27-88D5-EAEB-B2AE-AAD1F7A1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445077" cy="554604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"Pertence ao Município, aos Estados e ao Distrito Federal a titularidade das receitas arrecadadas a título de imposto de renda retido na fonte incidente sobre valores pagos por eles, suas autarquias e fundações a pessoas físicas ou jurídicas contratadas para a prestação de bens ou serviços, conforme disposto nos </a:t>
            </a:r>
            <a:r>
              <a:rPr lang="pt-BR" sz="2400" dirty="0" err="1">
                <a:ln w="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4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158, I, e 157, I, da Constituição Federal”.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11.10.2021</a:t>
            </a:r>
            <a:endParaRPr lang="pt-BR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3FD2-C244-46F7-6244-630BD41B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4C640-0BCB-EA1F-7C5F-3F1AF9F4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94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FD8F-C8D4-FA8A-66F8-251B77DE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838200" y="353402"/>
            <a:ext cx="105156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Tema 1.130 de repercussão geral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4817"/>
            <a:ext cx="10515600" cy="484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0EE13-96EC-3DDB-4A46-3F5EA4CD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9FFC2-A58D-86A0-2C03-A234AFE8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2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1887049"/>
            <a:ext cx="50101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Tema 1.130 de repercussão geral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" y="3142518"/>
            <a:ext cx="4876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13" y="3160103"/>
            <a:ext cx="4895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3CA8C-25ED-8BC3-1778-40CDD22A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B01B0-9F88-FE93-E0A9-1684775B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369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Conclusões: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799EDC-AEC3-45B4-8B22-CD0630B48E41}"/>
              </a:ext>
            </a:extLst>
          </p:cNvPr>
          <p:cNvSpPr/>
          <p:nvPr/>
        </p:nvSpPr>
        <p:spPr>
          <a:xfrm>
            <a:off x="838200" y="2056393"/>
            <a:ext cx="10515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partir da fixação da tese, temos que os Municípios são titulares do IR retido na fonte sobre todos os pagamentos realizados por eles, suas autarquias e fundações, à pessoas físicas e jurídicas.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Adotar normativas da União, para uniformização dos procedimentos dos entes púbicos, já que se trata de um mesmo tributo (IRRF).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Adoção da IN RFB 1234/2012, no que se refere ao Imposto de Renda Retido na Fonte.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9B1CF-C640-E990-B822-29402571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4491B-00C1-256D-2C5E-5CCCD35C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56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946E935-FA35-0EF1-388F-4A8C93085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>
              <a:spcAft>
                <a:spcPts val="800"/>
              </a:spcAft>
            </a:pPr>
            <a:b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REFLEXOS DA  DECISÃO DO STF </a:t>
            </a:r>
            <a:b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1130</a:t>
            </a:r>
            <a:br>
              <a:rPr lang="pt-BR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B1F437-B681-DFB7-8F43-F895AB45A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pt-BR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REFLEXOS PARA OS ÓRGÃO PÚBLICOS MUNICIPAIS </a:t>
            </a:r>
          </a:p>
        </p:txBody>
      </p:sp>
      <p:pic>
        <p:nvPicPr>
          <p:cNvPr id="9" name="Graphic 8" descr="Court">
            <a:extLst>
              <a:ext uri="{FF2B5EF4-FFF2-40B4-BE49-F238E27FC236}">
                <a16:creationId xmlns:a16="http://schemas.microsoft.com/office/drawing/2014/main" id="{DB417C00-D701-4D71-0CFE-89A1D4B7E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A9D3B-C725-5485-2ED5-F4014CF3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EBEB9-86D3-CFE3-11DB-B7226ED5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466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46E935-FA35-0EF1-388F-4A8C93085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60" y="857251"/>
            <a:ext cx="5615140" cy="3098061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br>
              <a:rPr lang="pt-BR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RETENÇÃO DO IMPOSTO DE RENDA DE BENS E SERVIÇOS – PESSOAS JURÍDICAS</a:t>
            </a:r>
            <a:br>
              <a:rPr lang="pt-BR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B1F437-B681-DFB7-8F43-F895AB45A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860" y="4756265"/>
            <a:ext cx="6217652" cy="1920982"/>
          </a:xfrm>
        </p:spPr>
        <p:txBody>
          <a:bodyPr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DA RESPONSABILIDADE FISCAL </a:t>
            </a:r>
          </a:p>
          <a:p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IMPORTANTE FONTE DE RECEITAS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E9D57F-E968-F08A-513A-1114944C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F2D44-FB97-E9FD-E71D-3F79E681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46</a:t>
            </a:fld>
            <a:endParaRPr lang="pt-BR"/>
          </a:p>
        </p:txBody>
      </p:sp>
      <p:pic>
        <p:nvPicPr>
          <p:cNvPr id="4100" name="Picture 4" descr="ícone Erro, atenção, aviso em Silverstripe">
            <a:extLst>
              <a:ext uri="{FF2B5EF4-FFF2-40B4-BE49-F238E27FC236}">
                <a16:creationId xmlns:a16="http://schemas.microsoft.com/office/drawing/2014/main" id="{DB8569CD-FAA7-5294-5E3B-8EBFE70C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72" y="1626514"/>
            <a:ext cx="3129751" cy="31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01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9312"/>
            <a:ext cx="10515600" cy="47270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Dispõe a Lei Complementar n. 101, de 4 de maio de 2000 - Lei de Responsabilidade Fiscal:</a:t>
            </a:r>
          </a:p>
          <a:p>
            <a:pPr marL="0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“Art. 11. Constituem requisitos essenciais da responsabilidade na gestão fiscal a instituição, previsão e efetiva arrecadação de todos os tributos da competência constitucional do ente da Federação.”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Mesmo que a legislação que previa a retenção já existia anteriormente a tese, a maioria dos municípios não efetuava a retenção corretamente, perdendo recursos importante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pt-BR" sz="3100" dirty="0"/>
          </a:p>
          <a:p>
            <a:pPr marL="0" indent="0" algn="just">
              <a:buNone/>
            </a:pPr>
            <a:endParaRPr lang="pt-BR" sz="3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PORQUE RETER?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14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9313"/>
            <a:ext cx="10515600" cy="45945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Visando não ocorrer uma mudança de forma abrupta, sugerimos: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Edição de Decreto, através do Poder Executivo, de forma a dar publicidade aos novos procedimentos.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Internamente, conforme organização administrativa do ente, deve ocorrer a decisão dos trâmites a serem observados pelos servidores, responsáveis pelas retenções;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Apuração e identificação dos objetos contratados, contribuintes, e enquadramento das alíquotas constantes na IN RFB 1234/2012;</a:t>
            </a:r>
          </a:p>
          <a:p>
            <a:pPr marL="0" indent="0" algn="just">
              <a:buNone/>
            </a:pPr>
            <a:endParaRPr lang="pt-BR" sz="3100" dirty="0"/>
          </a:p>
          <a:p>
            <a:pPr marL="0" indent="0" algn="just">
              <a:buNone/>
            </a:pPr>
            <a:endParaRPr lang="pt-BR" sz="3100" dirty="0"/>
          </a:p>
          <a:p>
            <a:pPr algn="just"/>
            <a:endParaRPr lang="pt-BR" sz="3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Como proceder: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269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9313"/>
            <a:ext cx="10515600" cy="459450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Adoção de procedimentos contábeis e orçamentários para apropriação da receita.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Contato com empresas contratadas, de forma a orientar os procedimentos de retenção;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Previsão em contratos futuros, para melhora e clareza da relação com contratados.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Orientação ao Poder Legislativo e outros entes públicos que possuem o dever de reter o tributo;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100" dirty="0"/>
          </a:p>
          <a:p>
            <a:pPr marL="0" indent="0" algn="just">
              <a:buNone/>
            </a:pPr>
            <a:endParaRPr lang="pt-BR" sz="3100" dirty="0"/>
          </a:p>
          <a:p>
            <a:pPr algn="just"/>
            <a:endParaRPr lang="pt-BR" sz="3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Como proceder: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 - REINF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 Declaratório Executivo Cofis n° 84/2020 </a:t>
            </a:r>
          </a:p>
          <a:p>
            <a:pPr marL="0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Leiautes da EFD-Reinf </a:t>
            </a:r>
          </a:p>
          <a:p>
            <a:pPr marL="0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Versão 1.5.1 Dezembro de 2020</a:t>
            </a: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o 4º grupo, que compreende os entes públicos integrantes do "Grupo 1 - Administração Pública" e as entidades integrantes do "Grupo 5 - Organizações Internacionais e Outras Instituições Extraterritoriais", ambos do Anexo V da </a:t>
            </a:r>
            <a:r>
              <a:rPr lang="pt-BR" sz="2400" b="0" i="0" u="none" strike="noStrike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Instrução Normativa RFB nº 1.863, de 2018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partir das 8 (oito) horas de 22 de abril de 2022, em relação aos fatos geradores ocorridos a partir de 1º de abril de 2022.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05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50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1101D0-F501-6F90-DACA-0813F8FE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1030"/>
            <a:ext cx="10400071" cy="50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6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nº 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51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F6914C-21A1-314D-F2C7-54C6082C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6083"/>
            <a:ext cx="10515600" cy="39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71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nº 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52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525A9E8-DDA3-F660-1D2E-4D53B02D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84" y="1482557"/>
            <a:ext cx="10296832" cy="46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nº 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AA5BB7-5D84-98FB-BDFB-286C3926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27" y="1499125"/>
            <a:ext cx="9927025" cy="46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nº 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54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525B61-5F8C-5650-40F9-2C364A10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2549"/>
            <a:ext cx="10400071" cy="56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6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nº 02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55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44E532-F029-2000-52AD-A7CBDF96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87" y="1325313"/>
            <a:ext cx="9898626" cy="51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0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</a:t>
            </a:r>
            <a:r>
              <a:rPr lang="pt-BR" b="1">
                <a:solidFill>
                  <a:schemeClr val="bg1"/>
                </a:solidFill>
              </a:rPr>
              <a:t>nº 02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56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E7CAD6-E925-2006-DCDA-5D23A7A0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73" y="1843549"/>
            <a:ext cx="10199861" cy="35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0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Modelo de Decreto – </a:t>
            </a:r>
            <a:r>
              <a:rPr lang="pt-BR" b="1">
                <a:solidFill>
                  <a:schemeClr val="bg1"/>
                </a:solidFill>
              </a:rPr>
              <a:t>nº 02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874DC-58B4-D32B-11AA-D7D022A4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it-IT" dirty="0"/>
              <a:t>eraldo consorte -  econsort@gmail.com</a:t>
            </a: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EFBE-88A2-0DDF-524F-523E10F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FC05E4-E116-D434-C934-14BEF7C3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37" y="1633970"/>
            <a:ext cx="10034725" cy="41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1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1269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TCE/SC (antes da tese)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A1A25-320D-6B6A-BC2C-16A7CD8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45EF3-2374-4DD6-42C6-C69DA186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58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5DA8A1-4BFC-329A-F9EA-51B3FCBA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00" y="2342998"/>
            <a:ext cx="7940999" cy="30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8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A33739E3-2922-4229-841B-33CE71C6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5CEB28-FBAC-59EE-50E8-93C295038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2" y="1012536"/>
            <a:ext cx="5027999" cy="3141111"/>
          </a:xfrm>
        </p:spPr>
        <p:txBody>
          <a:bodyPr anchor="t">
            <a:norm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AUMENTO DE ARRECADAÇÃO</a:t>
            </a:r>
            <a:br>
              <a:rPr lang="pt-BR" sz="4800" b="1" dirty="0"/>
            </a:br>
            <a:endParaRPr lang="pt-BR" sz="48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A78C13-43FC-E9B6-A6AC-9CF43E732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1130 – STF</a:t>
            </a:r>
            <a:b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-3"/>
            <a:ext cx="6096000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-3"/>
            <a:ext cx="6095999" cy="640853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2482" y="1528481"/>
            <a:ext cx="6858002" cy="380103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Upward trend">
            <a:extLst>
              <a:ext uri="{FF2B5EF4-FFF2-40B4-BE49-F238E27FC236}">
                <a16:creationId xmlns:a16="http://schemas.microsoft.com/office/drawing/2014/main" id="{96959588-33E3-0885-0E09-3CD61E55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728" y="1492623"/>
            <a:ext cx="3872753" cy="38727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8510E-C72D-B495-2E5C-9F8F3266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B43D6-7292-D54A-4A6A-47D18D1A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58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29" y="657225"/>
            <a:ext cx="3021196" cy="5265109"/>
          </a:xfrm>
        </p:spPr>
        <p:txBody>
          <a:bodyPr>
            <a:noAutofit/>
          </a:bodyPr>
          <a:lstStyle/>
          <a:p>
            <a:pPr algn="ctr">
              <a:lnSpc>
                <a:spcPts val="4320"/>
              </a:lnSpc>
              <a:spcAft>
                <a:spcPts val="300"/>
              </a:spcAft>
            </a:pPr>
            <a:r>
              <a:rPr lang="en-US" sz="3500" spc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ções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b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 descr="Horizontal Organization Char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757009"/>
              </p:ext>
            </p:extLst>
          </p:nvPr>
        </p:nvGraphicFramePr>
        <p:xfrm>
          <a:off x="2945219" y="329608"/>
          <a:ext cx="9048307" cy="630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749507-E2AE-ABE0-5FA0-EDC3A6F6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403A6-8191-1FC4-CA76-86B08AF7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9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892E-FAE4-79A8-8A76-ED1DF06E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9748"/>
            <a:ext cx="10515600" cy="4351338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algn="just"/>
            <a:r>
              <a:rPr lang="pt-BR" sz="3200" dirty="0"/>
              <a:t>A retenção ampla do Imposto de Renda pode aumentar consideravelmente o erário municipal, observado montante do orçamento, tipos de empresas prestadoras de serviço e fornecedoras de bens. </a:t>
            </a:r>
          </a:p>
          <a:p>
            <a:pPr algn="just"/>
            <a:r>
              <a:rPr lang="pt-BR" sz="3200" dirty="0"/>
              <a:t>A representatividade do Imposto de Renda de outros Rendimentos (PJ e PF) diante toda receita de imposto de renda do município, também vai depender da remuneração paga aos servidores (tabela IR), sendo um fator bastante variável. </a:t>
            </a:r>
          </a:p>
          <a:p>
            <a:pPr marL="0" indent="0" algn="just">
              <a:buNone/>
            </a:pPr>
            <a:endParaRPr lang="pt-BR" sz="3200" dirty="0"/>
          </a:p>
          <a:p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5CEB28-FBAC-59EE-50E8-93C29503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AUMENTO DE ARRECADAÇÃO</a:t>
            </a:r>
            <a:br>
              <a:rPr lang="pt-BR" sz="4000" dirty="0">
                <a:solidFill>
                  <a:srgbClr val="FFFFFF"/>
                </a:solidFill>
              </a:rPr>
            </a:b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AUMENTO DE ARRECADAÇÃO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500" y="3894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8500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B504E-05BC-9021-309D-54A029CE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5023-C38E-243A-ABE1-51626461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30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5CEB28-FBAC-59EE-50E8-93C29503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AUMENTO DE ARRECADAÇÃO</a:t>
            </a:r>
            <a:br>
              <a:rPr lang="pt-BR" sz="4000" dirty="0">
                <a:solidFill>
                  <a:srgbClr val="FFFFFF"/>
                </a:solidFill>
              </a:rPr>
            </a:b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838200" y="441326"/>
            <a:ext cx="10591800" cy="91440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POSSIBILIDADES DE AUMENTO DE ARRECADAÇÃO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500" y="3894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8500" y="336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B504E-05BC-9021-309D-54A029CE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5023-C38E-243A-ABE1-51626461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61</a:t>
            </a:fld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DF2499C-1402-55D0-FB30-35AC53F17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67277"/>
              </p:ext>
            </p:extLst>
          </p:nvPr>
        </p:nvGraphicFramePr>
        <p:xfrm>
          <a:off x="2260477" y="1431929"/>
          <a:ext cx="7671046" cy="46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76871" imgH="3438521" progId="Excel.Sheet.12">
                  <p:embed/>
                </p:oleObj>
              </mc:Choice>
              <mc:Fallback>
                <p:oleObj name="Worksheet" r:id="rId2" imgW="5676871" imgH="3438521" progId="Excel.Sheet.12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DF2499C-1402-55D0-FB30-35AC53F17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0477" y="1431929"/>
                        <a:ext cx="7671046" cy="464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578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7B21D3-A624-DC6C-9D26-FC337848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</a:t>
            </a:r>
            <a:b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RFB nº 1.234/12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pt-BR" sz="22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A3F05-AD36-4124-99BC-C1127618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3EA80-454D-EE45-7129-0CE9240D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720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ASPECTOS INICIAIS  - IN 1234/2012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76375"/>
            <a:ext cx="11430000" cy="516254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+mj-lt"/>
              </a:rPr>
              <a:t>Clareza quanto a não aplicabilidade do Regulamento do IR (Decreto Federal 9580/2018) nas contratações de pessoas jurídicas para fornecimento de bens e prestação de serviços;</a:t>
            </a: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Art. 1º A retenção de tributos nos pagamentos efetuados pelos órgãos da administração pública federal direta, autarquias e fundações federais, empresas públicas, sociedades de economia mista e demais pessoas jurídicas que menciona a outras pessoas jurídicas pelo fornecimento de bens e serviços, obedecerá o disposto nesta Instrução Normativa.</a:t>
            </a: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E8FD9-52EF-7669-8D8E-BFEEB408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C2468-E0A8-B942-525C-F88FF64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384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DA OBRIGATORIEDADE DA RETENÇÃO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76375"/>
            <a:ext cx="11430000" cy="5162549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2º Ficam obrigados a efetuar as retenções na fonte do Imposto sobre a Renda (IR), da Contribuição Social sobre o Lucro Líquido (CSLL), da Contribuição para o Financiamento da Seguridade Social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Cofins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e da Contribuição para o PIS/Pasep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sobre os pagamentos que efetuarem às pessoas jurídicas, pelo fornecimento de bens ou prestação de serviços em geral, inclusive obras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os seguintes órgãos e entidades da administração pública federal: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 - os órgãos da administração pública federal direta;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II - as autarquias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III - as fundações federais;</a:t>
            </a:r>
          </a:p>
          <a:p>
            <a:pPr lvl="1" algn="just"/>
            <a:r>
              <a:rPr lang="pt-BR" sz="1500" strike="sngStrike" dirty="0">
                <a:latin typeface="Arial" panose="020B0604020202020204" pitchFamily="34" charset="0"/>
                <a:cs typeface="Arial" panose="020B0604020202020204" pitchFamily="34" charset="0"/>
              </a:rPr>
              <a:t>IV - as empresas públicas;</a:t>
            </a:r>
          </a:p>
          <a:p>
            <a:pPr lvl="1" algn="just"/>
            <a:r>
              <a:rPr lang="pt-BR" sz="15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 - as sociedades de economia mista; e</a:t>
            </a:r>
          </a:p>
          <a:p>
            <a:pPr lvl="1" algn="just"/>
            <a:r>
              <a:rPr lang="pt-BR" sz="15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VI - as demais entidades em que a União, direta ou indiretamente detenha a maioria do capital social sujeito a voto, e que recebam recursos do Tesouro Nacional e estejam obrigadas a registrar sua execução orçamentária e financeira no Sistema Integrado de Administração Financeira do Governo Federal (Siafi).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E8FD9-52EF-7669-8D8E-BFEEB408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C2468-E0A8-B942-525C-F88FF64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67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DA OBRIGATORIEDADE DA RETENÇÃO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76375"/>
            <a:ext cx="11430000" cy="51625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1º A retenção efetuada na forma deste artigo dispensa, em relação aos pagamentos efetuados, as demais retenções previstas na legislação do IR.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2º As retenções serão efetuadas sobre qualquer forma de pagamento, inclusive os pagamentos antecipados por conta de fornecimento de bens ou de prestação de serviços, para entrega futura.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tema 1130 não estendeu o entendimento às empresas públicas e sociedades de economia mista.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E8FD9-52EF-7669-8D8E-BFEEB408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C2468-E0A8-B942-525C-F88FF64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41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57300"/>
            <a:ext cx="11296650" cy="49196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Art. 3º A retenção será efetuada aplicando-se, sobre o valor a ser pago, o percentual constante da coluna 06 do Anexo I a esta Instrução Normativa, que corresponde à soma das alíquotas das contribuições devidas e da alíquota do IR, determinada mediante a aplicação de 15% (quinze por cento) sobre a base de cálculo estabelecida no art. 15 da Lei nº 9.249, de 26 de dezembro de 1995, conforme a natureza do bem fornecido ou do serviço prestado.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1º O percentual a ser aplicado sobre o valor a ser pago corresponderá à espécie do bem fornecido ou do serviço prestado, conforme estabelecido em contrato.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4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 BASE DE CÁLCULO E DAS ALÍQUOTAS</a:t>
            </a:r>
            <a:endParaRPr lang="pt-BR" sz="3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C6654E-569B-1348-43E3-7EA058D0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67028-DB1B-50AA-FE20-094800AA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03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57300"/>
            <a:ext cx="11296650" cy="49196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2º Sem prejuízo do estabelecido no § 7º do art. 2º, caso o pagamento se refira a contratos distintos celebrados com a mesma pessoa jurídica pelo fornecimento de bens ou de serviços prestados com percentuais diferenciados, aplicar-se-á o percentual correspondente a cada fornecimento contratado.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 (...)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6º Fica dispensada a retenção de valor inferior a R$ 10,00 (dez reais), exceto na hipótese de Documento de Arrecadação de Receitas Federais (Darf) eletrônico efetuado por meio do Siafi.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4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 BASE DE CÁLCULO E DAS ALÍQUOTAS</a:t>
            </a:r>
            <a:endParaRPr lang="pt-BR" sz="3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C6654E-569B-1348-43E3-7EA058D0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67028-DB1B-50AA-FE20-094800AA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385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8DB8-005E-C213-D68D-07A0352D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57300"/>
            <a:ext cx="11296650" cy="49196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art. 15 da Lei Federal 9.249/1995 que altera a legislação do IR das pessoas jurídicas de direito privado, define que a base de cálculo  do imposto, em cada mês, será calculada a partir da aplicação do percentual de 8%, 1,6%, 16%, 32% ou 38,4%  a depender da atividade, incidente sobre a receita bruta auferida mensalmente.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base nesse dispositivo, a IN 1.234/2012 estabeleceu percentuais presumidos, estes dispostos no Anexo I da referida.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4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 BASE DE CÁLCULO E DAS ALÍQUOTAS</a:t>
            </a:r>
            <a:endParaRPr lang="pt-BR" sz="3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C6654E-569B-1348-43E3-7EA058D0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67028-DB1B-50AA-FE20-094800AA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7551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854C3097-90A5-E2B6-A86D-B15CFAE9F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3169"/>
              </p:ext>
            </p:extLst>
          </p:nvPr>
        </p:nvGraphicFramePr>
        <p:xfrm>
          <a:off x="838200" y="1825625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178126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20583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Presumido ( x 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 (Anexo I, IN 1234/2012)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25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1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3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3082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4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 BASE DE CÁLCULO E DAS ALÍQUOTAS</a:t>
            </a:r>
            <a:endParaRPr lang="pt-BR" sz="3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C6654E-569B-1348-43E3-7EA058D0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67028-DB1B-50AA-FE20-094800AA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7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A1A364-11C0-861D-BB76-28E4B87C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pt-BR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 REINF </a:t>
            </a:r>
            <a:br>
              <a:rPr lang="pt-BR" sz="4800" dirty="0">
                <a:solidFill>
                  <a:srgbClr val="FFFFFF"/>
                </a:solidFill>
              </a:rPr>
            </a:b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B8EE6A-59CA-ABFF-372F-8E5F62847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r>
              <a:rPr lang="pt-BR" sz="4400" b="1" dirty="0"/>
              <a:t>RETENÇÕES – EVENTOS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22310-B9C2-D87D-2E5A-3477226F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r>
              <a:rPr lang="it-IT" sz="1100">
                <a:solidFill>
                  <a:srgbClr val="FFFFFF"/>
                </a:solidFill>
              </a:rPr>
              <a:t>eraldo consorte -  econsort@gmail.com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9FBE9-9463-C397-7E56-06FA3E91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E9ABD0-655E-4203-B2D8-6AEABBAE044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C:\Users\econsort\Pictures\CONSORTE CURSOS\logo consorte.png">
            <a:extLst>
              <a:ext uri="{FF2B5EF4-FFF2-40B4-BE49-F238E27FC236}">
                <a16:creationId xmlns:a16="http://schemas.microsoft.com/office/drawing/2014/main" id="{407BBA55-6529-9389-5FD2-94574108C5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51" y="5921522"/>
            <a:ext cx="1387221" cy="79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545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1" dirty="0">
                <a:latin typeface="Arial"/>
                <a:cs typeface="Arial"/>
              </a:rPr>
              <a:t>São 22 hipóteses em que não haverá retenção, havendo casos de imunidade, outras por isenção e outras por não preencherem os requisitos de incidência: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/>
                <a:cs typeface="Arial"/>
              </a:rPr>
              <a:t>I - templos de qualquer culto;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/>
                <a:cs typeface="Arial"/>
              </a:rPr>
              <a:t>II - partidos políticos 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/>
                <a:cs typeface="Arial"/>
              </a:rPr>
              <a:t>III - instituições de educação e de assistência social, sem fins lucrativos, a que se refere o art. 12 da Lei nº 9.532, de 10 de dezembro de 1997;</a:t>
            </a: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*(anexo II)</a:t>
            </a:r>
            <a:endParaRPr lang="pt-BR" sz="2200" dirty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/>
                <a:cs typeface="Arial"/>
              </a:rPr>
              <a:t>IV - instituições de caráter filantrópico, recreativo, cultural, científico e às associações civis, a que se refere o art. 15 da Lei nº 9.532, de 1997</a:t>
            </a: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* (anexo III)</a:t>
            </a:r>
            <a:r>
              <a:rPr lang="pt-BR" sz="2200" dirty="0">
                <a:latin typeface="Arial"/>
                <a:cs typeface="Arial"/>
              </a:rPr>
              <a:t>;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03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5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V - sindicatos, federações e confederações de empregados;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VI - serviços sociais autônomos, criados ou autorizados por lei;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VII - conselhos de fiscalização de profissões regulamentadas;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VIII - fundações de direito privado e a fundações públicas instituídas ou mantidas pelo Poder Público;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*Devem apresentar declarações, conforme anexos II e III (abrir IN).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!! Outros casos de imunidade não dispostos na IN mas que devem ser observados: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Empresas públicas com imunidade reconhecida, como ex.: Correios, assim como consórcios públicos. Lei Perse = Isenção.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/>
              <a:cs typeface="Arial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98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5"/>
            <a:ext cx="10515600" cy="46824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IX - condomínios edilícios;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 - Organização das Cooperativas Brasileiras (OCB) e as Organizações Estaduais de Cooperativas previstas no caput e no § 1º do art. 105 da Lei nº 5.764, de 16 de dezembro de 1971;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b="1" dirty="0">
                <a:latin typeface="Arial"/>
                <a:cs typeface="Arial"/>
              </a:rPr>
              <a:t>XI - pessoas jurídicas optantes pelo Regime Especial Unificado de Arrecadação de Tributos e Contribuições devidos pelas Microempresas e Empresas de Pequeno Porte (Simples Nacional), de que trata o art. 12 da Lei Complementar nº 123, de 14 de dezembro de 2006, em relação às suas receitas próprias;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b="1" dirty="0">
                <a:latin typeface="Arial"/>
                <a:cs typeface="Arial"/>
              </a:rPr>
              <a:t>XII - pessoas jurídicas exclusivamente distribuidoras de jornais e revistas;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/>
              <a:cs typeface="Arial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565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5"/>
            <a:ext cx="10515600" cy="46824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XIII - Itaipu binacional;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XIV - empresas estrangeiras de transportes marítimos, aéreos e terrestres, relativos ao transporte internacional de cargas ou passageiros, nos termos do disposto no art. 176 do Decreto nº 3.000, de 26 de março de 1999 - Regulamento do Imposto de Renda (RIR/1999), e no inciso V do art. 14 da Medida Provisória nº 2.158-35, de 24 de agosto de 2001;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XV - órgãos da administração direta, autarquias e fundações do Governo Federal, Estadual ou Municipal, observado, no que se refere às autarquias e fundações, os termos dos §§ 2º e 3º do art. 150 da Constituição Federal;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/>
              <a:cs typeface="Arial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3782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XVI - no caso das entidades previstas no art. 34 da Lei nº 10.833, de 29 de dezembro de 2003, a título de adiantamentos efetuados a empregados para despesas miúdas de pronto pagamento, até o limite de 5 (cinco) salários mínimos;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XVII - título de prestações relativas à aquisição de bem financiado por instituição financeira;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XVIII - entidades fechadas de previdência complementar, nos termos do art. 32 da Lei nº 10.637, de 30 de dezembro de 2002;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1393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55"/>
            <a:ext cx="10515600" cy="460226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XIX - título de aquisição de petróleo, gasolina, gás natural, óleo diesel, gás liquefeito de petróleo, querosene de aviação, demais derivados de petróleo, gás natural, álcool, biodiesel e demais biocombustíveis efetuados pelas pessoas jurídicas dispostas nos incisos IV a VI do caput do art. 2º, conforme disposto no parágrafo único do art. 34 da Lei nº 10.833, de 2003;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XX - título de seguro obrigatório de danos pessoais causados por veículos automotores.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XX - título de seguro obrigatório de danos pessoais causados por veículos automotores;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1414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55"/>
            <a:ext cx="10515600" cy="460226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XXI - </a:t>
            </a: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título de suprimentos de fundos de que tratam os </a:t>
            </a:r>
            <a:r>
              <a:rPr lang="pt-BR" sz="2200" dirty="0" err="1">
                <a:solidFill>
                  <a:srgbClr val="FF0000"/>
                </a:solidFill>
                <a:latin typeface="Arial"/>
                <a:cs typeface="Arial"/>
              </a:rPr>
              <a:t>arts</a:t>
            </a: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. 45 a 47 do Decreto nº 93.872, de 23 de dezembro de 1986</a:t>
            </a:r>
            <a:r>
              <a:rPr lang="pt-BR" sz="2200" dirty="0">
                <a:latin typeface="Arial"/>
                <a:cs typeface="Arial"/>
              </a:rPr>
              <a:t>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b="1" dirty="0">
                <a:latin typeface="Arial"/>
                <a:cs typeface="Arial"/>
              </a:rPr>
              <a:t>XXII - título de Contribuição para o Custeio da Iluminação Pública cobrada nas faturas de consumo de energia elétrica emitidas por distribuidoras de energia elétrica com base em convênios firmados com os Municípios ou com o Distrito Federal.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HIPÓTESES EM QUE NÃO HAVERÁ RETENÇÃO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69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55"/>
            <a:ext cx="10515600" cy="460226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Recolhem seus tributos de forma unificada;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200" dirty="0">
              <a:latin typeface="Arial"/>
              <a:cs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Devem fornecer uma declaração </a:t>
            </a:r>
            <a:r>
              <a:rPr lang="pt-BR" sz="2200" dirty="0">
                <a:solidFill>
                  <a:srgbClr val="FF0000"/>
                </a:solidFill>
                <a:latin typeface="Arial"/>
                <a:cs typeface="Arial"/>
              </a:rPr>
              <a:t>(Anexo IV) </a:t>
            </a:r>
            <a:r>
              <a:rPr lang="pt-BR" sz="2200" dirty="0">
                <a:latin typeface="Arial"/>
                <a:cs typeface="Arial"/>
              </a:rPr>
              <a:t>ou, a contratante pode consultar a opção tributária através do Portal do Simples. Normalmente, consta no documento fiscal se a empresa é ou não optante, no entanto, vale a confirmação através da consulta ou exigência da declaração;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EMPRESAS OPTANTES PELO SIMPLES NACIONAL</a:t>
            </a:r>
            <a:br>
              <a:rPr lang="pt-BR" sz="2400" dirty="0">
                <a:solidFill>
                  <a:srgbClr val="FFFFFF"/>
                </a:solidFill>
              </a:rPr>
            </a:br>
            <a:endParaRPr lang="pt-BR" sz="22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Simples nacional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400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A31A-8A9A-B62E-E597-533B7651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DA0A79-1494-84FB-F3E4-5294408BC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0996"/>
            <a:ext cx="11734800" cy="63804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844CE-37D4-F6D7-F6B2-4E90F590EBB6}"/>
              </a:ext>
            </a:extLst>
          </p:cNvPr>
          <p:cNvSpPr txBox="1"/>
          <p:nvPr/>
        </p:nvSpPr>
        <p:spPr>
          <a:xfrm>
            <a:off x="4543425" y="193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b="1" dirty="0"/>
              <a:t>Anexo IV da INRF 1234/12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1B357-4C77-164C-2CDC-AB423AE9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7CA01-EFF6-FE80-0AE4-1EC82013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6647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55"/>
            <a:ext cx="10515600" cy="460226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Quanto ao item XII do art. 4º, </a:t>
            </a:r>
            <a:r>
              <a:rPr lang="pt-BR" sz="2200" b="1" dirty="0">
                <a:latin typeface="Arial"/>
                <a:cs typeface="Arial"/>
              </a:rPr>
              <a:t>“pessoas jurídicas exclusivamente distribuidoras de jornais e revistas”, </a:t>
            </a:r>
            <a:r>
              <a:rPr lang="pt-BR" sz="2200" dirty="0">
                <a:latin typeface="Arial"/>
                <a:cs typeface="Arial"/>
              </a:rPr>
              <a:t>observar os </a:t>
            </a:r>
            <a:r>
              <a:rPr lang="pt-BR" sz="2200" dirty="0" err="1">
                <a:latin typeface="Arial"/>
                <a:cs typeface="Arial"/>
              </a:rPr>
              <a:t>CNAE’s</a:t>
            </a:r>
            <a:r>
              <a:rPr lang="pt-BR" sz="2200" dirty="0">
                <a:latin typeface="Arial"/>
                <a:cs typeface="Arial"/>
              </a:rPr>
              <a:t>, classe 47.61-0 dispensa o IR, já edições de livros, jornais e revistas (Grupo 58.1) não devem ser equiparados a serviços exclusivos;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200" dirty="0">
              <a:latin typeface="Arial"/>
              <a:cs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Quanto ao item XXII - </a:t>
            </a:r>
            <a:r>
              <a:rPr lang="pt-BR" sz="2200" b="1" dirty="0">
                <a:latin typeface="Arial"/>
                <a:cs typeface="Arial"/>
              </a:rPr>
              <a:t>título de Contribuição para o Custeio da Iluminação Pública cobrada nas faturas de consumo de energia elétrica emitidas </a:t>
            </a:r>
            <a:r>
              <a:rPr lang="pt-BR" sz="2200" dirty="0">
                <a:latin typeface="Arial"/>
                <a:cs typeface="Arial"/>
              </a:rPr>
              <a:t>(...) não cabe a retenção, uma vez que se trata de um tributo, e não constitui receita da empresa.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OPTANTES PELO SIMPLES NACIONAL</a:t>
            </a:r>
            <a:b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all" dirty="0">
                <a:solidFill>
                  <a:schemeClr val="bg1"/>
                </a:solidFill>
                <a:latin typeface="Arial" panose="020B0604020202020204" pitchFamily="34" charset="0"/>
              </a:rPr>
              <a:t>distribuidoras de jornais e revistas; </a:t>
            </a:r>
          </a:p>
          <a:p>
            <a:pPr algn="ctr"/>
            <a:r>
              <a:rPr lang="pt-BR" sz="3200" cap="all" dirty="0">
                <a:solidFill>
                  <a:schemeClr val="bg1"/>
                </a:solidFill>
                <a:latin typeface="Arial" panose="020B0604020202020204" pitchFamily="34" charset="0"/>
              </a:rPr>
              <a:t>e COSIP/CIP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7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1161C-D33E-2367-9B70-3D50AC5B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8889B-53D9-58CC-3FB8-7C87C22C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/>
            <a:r>
              <a:rPr lang="en-US" sz="1200" b="1" i="0" baseline="0">
                <a:solidFill>
                  <a:schemeClr val="bg1"/>
                </a:solidFill>
              </a:rPr>
              <a:t>R-1000 </a:t>
            </a:r>
          </a:p>
          <a:p>
            <a:pPr lvl="0" algn="ctr"/>
            <a:r>
              <a:rPr lang="en-US" sz="1200" b="1" i="0" baseline="0">
                <a:solidFill>
                  <a:schemeClr val="bg1"/>
                </a:solidFill>
              </a:rPr>
              <a:t>Informações do contribuinte 	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0FA56D-010E-7B48-24A1-E2E07496C261}"/>
              </a:ext>
            </a:extLst>
          </p:cNvPr>
          <p:cNvSpPr/>
          <p:nvPr/>
        </p:nvSpPr>
        <p:spPr>
          <a:xfrm>
            <a:off x="194929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 1010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INFORMAÇÕES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CONTRIBUINTE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FA56B-05B8-D74A-AD4E-CDD0FCB5715D}"/>
              </a:ext>
            </a:extLst>
          </p:cNvPr>
          <p:cNvSpPr/>
          <p:nvPr/>
        </p:nvSpPr>
        <p:spPr>
          <a:xfrm>
            <a:off x="9902457" y="136525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2020</a:t>
            </a:r>
          </a:p>
          <a:p>
            <a:pPr algn="ctr"/>
            <a:r>
              <a:rPr lang="pt-BR" dirty="0"/>
              <a:t>Ret. De INSS 11%</a:t>
            </a:r>
          </a:p>
          <a:p>
            <a:pPr algn="ctr"/>
            <a:r>
              <a:rPr lang="pt-BR" dirty="0"/>
              <a:t>Prestador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CCA368-F5E4-DD1C-E9F6-0E1890ABF3C3}"/>
              </a:ext>
            </a:extLst>
          </p:cNvPr>
          <p:cNvSpPr/>
          <p:nvPr/>
        </p:nvSpPr>
        <p:spPr>
          <a:xfrm>
            <a:off x="2615387" y="136525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1050</a:t>
            </a:r>
          </a:p>
          <a:p>
            <a:pPr algn="ctr"/>
            <a:r>
              <a:rPr lang="pt-BR" dirty="0"/>
              <a:t>Tabela de Entidades</a:t>
            </a:r>
          </a:p>
          <a:p>
            <a:pPr algn="ctr"/>
            <a:r>
              <a:rPr lang="pt-BR" dirty="0"/>
              <a:t>Ligadas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912431-91E8-A248-2431-E892272863EF}"/>
              </a:ext>
            </a:extLst>
          </p:cNvPr>
          <p:cNvSpPr/>
          <p:nvPr/>
        </p:nvSpPr>
        <p:spPr>
          <a:xfrm>
            <a:off x="5048693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1070</a:t>
            </a:r>
          </a:p>
          <a:p>
            <a:pPr algn="ctr"/>
            <a:r>
              <a:rPr lang="pt-BR" dirty="0"/>
              <a:t>Processos</a:t>
            </a:r>
          </a:p>
          <a:p>
            <a:pPr algn="ctr"/>
            <a:r>
              <a:rPr lang="pt-BR" dirty="0"/>
              <a:t>Judicial/Admin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5C3F20-ABE1-18CA-234E-91B8FB535E33}"/>
              </a:ext>
            </a:extLst>
          </p:cNvPr>
          <p:cNvSpPr/>
          <p:nvPr/>
        </p:nvSpPr>
        <p:spPr>
          <a:xfrm>
            <a:off x="7469151" y="13652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2010</a:t>
            </a:r>
          </a:p>
          <a:p>
            <a:pPr algn="ctr"/>
            <a:r>
              <a:rPr lang="pt-BR" dirty="0"/>
              <a:t>Ret. De INSS 11%</a:t>
            </a:r>
          </a:p>
          <a:p>
            <a:pPr algn="ctr"/>
            <a:r>
              <a:rPr lang="pt-BR" dirty="0"/>
              <a:t>Tomador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E12DA3-DE4A-747E-08AA-644659BB1F2E}"/>
              </a:ext>
            </a:extLst>
          </p:cNvPr>
          <p:cNvSpPr/>
          <p:nvPr/>
        </p:nvSpPr>
        <p:spPr>
          <a:xfrm>
            <a:off x="5048693" y="1492250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2050</a:t>
            </a:r>
          </a:p>
          <a:p>
            <a:pPr algn="ctr"/>
            <a:r>
              <a:rPr lang="pt-BR" dirty="0"/>
              <a:t>Comercial </a:t>
            </a:r>
          </a:p>
          <a:p>
            <a:pPr algn="ctr"/>
            <a:r>
              <a:rPr lang="pt-BR" dirty="0"/>
              <a:t>Produção Rural PJ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650120-6B31-D56E-C8E7-9F2C7B26A712}"/>
              </a:ext>
            </a:extLst>
          </p:cNvPr>
          <p:cNvSpPr/>
          <p:nvPr/>
        </p:nvSpPr>
        <p:spPr>
          <a:xfrm>
            <a:off x="2615387" y="1492250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2040</a:t>
            </a:r>
          </a:p>
          <a:p>
            <a:pPr algn="ctr"/>
            <a:r>
              <a:rPr lang="pt-BR" dirty="0"/>
              <a:t>Recurso Repassado</a:t>
            </a:r>
          </a:p>
          <a:p>
            <a:pPr algn="ctr"/>
            <a:r>
              <a:rPr lang="pt-BR" dirty="0"/>
              <a:t>Associação Esport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103E79-26B8-2B3B-8AAF-97C29A242DFC}"/>
              </a:ext>
            </a:extLst>
          </p:cNvPr>
          <p:cNvSpPr/>
          <p:nvPr/>
        </p:nvSpPr>
        <p:spPr>
          <a:xfrm>
            <a:off x="194929" y="1492250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2030</a:t>
            </a:r>
          </a:p>
          <a:p>
            <a:pPr algn="ctr"/>
            <a:r>
              <a:rPr lang="pt-BR" dirty="0"/>
              <a:t>Recurso Recebido </a:t>
            </a:r>
          </a:p>
          <a:p>
            <a:pPr algn="ctr"/>
            <a:r>
              <a:rPr lang="pt-BR" dirty="0"/>
              <a:t>Associação Esport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BEC7CB-EE31-6A45-8AAB-D5FAC6B1414B}"/>
              </a:ext>
            </a:extLst>
          </p:cNvPr>
          <p:cNvSpPr/>
          <p:nvPr/>
        </p:nvSpPr>
        <p:spPr>
          <a:xfrm>
            <a:off x="9902457" y="1426609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2060</a:t>
            </a:r>
          </a:p>
          <a:p>
            <a:pPr algn="ctr"/>
            <a:r>
              <a:rPr lang="pt-BR" dirty="0"/>
              <a:t>INSS Receita Bruta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E0BEA4-88D3-F268-2BFE-D9CE4BE70D90}"/>
              </a:ext>
            </a:extLst>
          </p:cNvPr>
          <p:cNvSpPr/>
          <p:nvPr/>
        </p:nvSpPr>
        <p:spPr>
          <a:xfrm>
            <a:off x="194929" y="2861046"/>
            <a:ext cx="2094614" cy="11376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3010</a:t>
            </a:r>
          </a:p>
          <a:p>
            <a:pPr algn="ctr"/>
            <a:r>
              <a:rPr lang="pt-BR" dirty="0"/>
              <a:t>Receita Espetáculo</a:t>
            </a:r>
          </a:p>
          <a:p>
            <a:pPr algn="ctr"/>
            <a:r>
              <a:rPr lang="pt-BR" dirty="0"/>
              <a:t>Desportivo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9B345B-588D-20B5-95D1-74F0D74E2736}"/>
              </a:ext>
            </a:extLst>
          </p:cNvPr>
          <p:cNvSpPr/>
          <p:nvPr/>
        </p:nvSpPr>
        <p:spPr>
          <a:xfrm>
            <a:off x="5014801" y="2847975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R 2098</a:t>
            </a:r>
          </a:p>
          <a:p>
            <a:pPr algn="ctr"/>
            <a:r>
              <a:rPr lang="pt-BR"/>
              <a:t>Reabertura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2F72E0-4336-3801-838E-1ACC0F0555D8}"/>
              </a:ext>
            </a:extLst>
          </p:cNvPr>
          <p:cNvSpPr/>
          <p:nvPr/>
        </p:nvSpPr>
        <p:spPr>
          <a:xfrm>
            <a:off x="2594343" y="2860158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2099</a:t>
            </a:r>
          </a:p>
          <a:p>
            <a:pPr algn="ctr"/>
            <a:r>
              <a:rPr lang="pt-BR" dirty="0"/>
              <a:t>FECHAMENTO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4C709C-8F7A-199E-ECB2-A36C84D431E2}"/>
              </a:ext>
            </a:extLst>
          </p:cNvPr>
          <p:cNvSpPr/>
          <p:nvPr/>
        </p:nvSpPr>
        <p:spPr>
          <a:xfrm>
            <a:off x="9902457" y="5594498"/>
            <a:ext cx="2094614" cy="113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 9000</a:t>
            </a:r>
          </a:p>
          <a:p>
            <a:pPr algn="ctr"/>
            <a:r>
              <a:rPr lang="pt-BR" b="1" dirty="0"/>
              <a:t>EXCLUSÃO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D8EF01-65FB-7774-EC1C-96E4B1059BF7}"/>
              </a:ext>
            </a:extLst>
          </p:cNvPr>
          <p:cNvSpPr/>
          <p:nvPr/>
        </p:nvSpPr>
        <p:spPr>
          <a:xfrm>
            <a:off x="7469151" y="1492250"/>
            <a:ext cx="2094614" cy="11376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2055</a:t>
            </a:r>
          </a:p>
          <a:p>
            <a:pPr algn="ctr"/>
            <a:r>
              <a:rPr lang="pt-BR" dirty="0"/>
              <a:t>Aquisição de prod. Rural PF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097DD5-26DF-C691-5228-C47E19B30C3F}"/>
              </a:ext>
            </a:extLst>
          </p:cNvPr>
          <p:cNvSpPr/>
          <p:nvPr/>
        </p:nvSpPr>
        <p:spPr>
          <a:xfrm>
            <a:off x="194929" y="5608157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5001 </a:t>
            </a:r>
          </a:p>
          <a:p>
            <a:pPr algn="ctr"/>
            <a:r>
              <a:rPr lang="pt-BR" dirty="0"/>
              <a:t>BASE e Tributos por evento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8CB5E8-E832-7EF6-60C7-A8CC1680A34E}"/>
              </a:ext>
            </a:extLst>
          </p:cNvPr>
          <p:cNvSpPr/>
          <p:nvPr/>
        </p:nvSpPr>
        <p:spPr>
          <a:xfrm>
            <a:off x="5048693" y="5608157"/>
            <a:ext cx="2094614" cy="11376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 5011</a:t>
            </a:r>
          </a:p>
          <a:p>
            <a:pPr algn="ctr"/>
            <a:r>
              <a:rPr lang="pt-BR" dirty="0"/>
              <a:t>BASE e TRIBUTOS  </a:t>
            </a:r>
          </a:p>
          <a:p>
            <a:pPr algn="ctr"/>
            <a:r>
              <a:rPr lang="pt-BR" dirty="0"/>
              <a:t>CONSOLIDADA</a:t>
            </a:r>
          </a:p>
        </p:txBody>
      </p:sp>
    </p:spTree>
    <p:extLst>
      <p:ext uri="{BB962C8B-B14F-4D97-AF65-F5344CB8AC3E}">
        <p14:creationId xmlns:p14="http://schemas.microsoft.com/office/powerpoint/2010/main" val="8765997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78D-659B-9DB1-AB80-C0E25AF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55"/>
            <a:ext cx="10515600" cy="460226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Quanto ao item XII do art. 4º, </a:t>
            </a:r>
            <a:r>
              <a:rPr lang="pt-BR" sz="2200" b="1" dirty="0">
                <a:latin typeface="Arial"/>
                <a:cs typeface="Arial"/>
              </a:rPr>
              <a:t>“pessoas jurídicas exclusivamente distribuidoras de jornais e revistas”, </a:t>
            </a:r>
            <a:r>
              <a:rPr lang="pt-BR" sz="2200" dirty="0">
                <a:latin typeface="Arial"/>
                <a:cs typeface="Arial"/>
              </a:rPr>
              <a:t>observar os </a:t>
            </a:r>
            <a:r>
              <a:rPr lang="pt-BR" sz="2200" dirty="0" err="1">
                <a:latin typeface="Arial"/>
                <a:cs typeface="Arial"/>
              </a:rPr>
              <a:t>CNAE’s</a:t>
            </a:r>
            <a:r>
              <a:rPr lang="pt-BR" sz="2200" dirty="0">
                <a:latin typeface="Arial"/>
                <a:cs typeface="Arial"/>
              </a:rPr>
              <a:t>, classe 47.61-0 dispensa o IR, já edições de livros, jornais e revistas (Grupo 58.1) não devem ser equiparados a serviços exclusivos;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200" dirty="0">
              <a:latin typeface="Arial"/>
              <a:cs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dirty="0">
                <a:latin typeface="Arial"/>
                <a:cs typeface="Arial"/>
              </a:rPr>
              <a:t>Quanto ao item XXII - </a:t>
            </a:r>
            <a:r>
              <a:rPr lang="pt-BR" sz="2200" b="1" dirty="0">
                <a:latin typeface="Arial"/>
                <a:cs typeface="Arial"/>
              </a:rPr>
              <a:t>título de Contribuição para o Custeio da Iluminação Pública cobrada nas faturas de consumo de energia elétrica emitidas </a:t>
            </a:r>
            <a:r>
              <a:rPr lang="pt-BR" sz="2200" dirty="0">
                <a:latin typeface="Arial"/>
                <a:cs typeface="Arial"/>
              </a:rPr>
              <a:t>(...) não cabe a retenção, uma vez que se trata de um tributo, e não constitui receita da empresa. 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EA93B78-11A8-1A21-AFC9-3DD6F42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2500"/>
          </a:bodyPr>
          <a:lstStyle/>
          <a:p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OPTANTES PELO SIMPLES NACIONAL</a:t>
            </a:r>
            <a:b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OPTANTES PELO SIMPLES NACIONAL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1880C-E962-341A-AD81-639EC67DEC7A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824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cap="all" dirty="0">
                <a:solidFill>
                  <a:schemeClr val="bg1"/>
                </a:solidFill>
                <a:latin typeface="Arial" panose="020B0604020202020204" pitchFamily="34" charset="0"/>
              </a:rPr>
              <a:t>distribuidoras de jornais e revistas; </a:t>
            </a:r>
          </a:p>
          <a:p>
            <a:pPr algn="ctr"/>
            <a:r>
              <a:rPr lang="pt-BR" sz="3200" cap="all" dirty="0">
                <a:solidFill>
                  <a:schemeClr val="bg1"/>
                </a:solidFill>
                <a:latin typeface="Arial" panose="020B0604020202020204" pitchFamily="34" charset="0"/>
              </a:rPr>
              <a:t>e COSIP/CIP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874A3-5244-C02C-549B-762855CB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D880-A847-DC8E-27F7-F6697B1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0421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 DE RECOLHIMENTO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289" y="150116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Prazo de recolhimento de que trata a IN, refere-se ao recolhimento entre os entes vinculados à União, não havendo recolhimento de Imposto de Renda Retido pelos Municípios, e sim, há apropriação desta receita.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E573-E5CC-3283-A39D-F1239F3F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BA12D-5AD0-941F-190B-705D379C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1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INFRAÇÕES E DAS PENALIDADES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289" y="150116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Não havendo retenção por parte dos Municípios, não há penalidade a ser aplicada pela União, e sim, pode o Município, através de seus agentes e gestores, responder por Renúncia de Receita.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E573-E5CC-3283-A39D-F1239F3F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BA12D-5AD0-941F-190B-705D379C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065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 TRATAMENTO DOS VALORES RETIDOS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289" y="1501160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Art. 9º O valor do imposto e das contribuições sociais retidos será considerado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como antecipação do que for devido pelo contribuinte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em relação ao mesmo imposto e às mesmas contribuições 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poderá ser compensado ou deduzido pelo contribuinte que sofreu a retenção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observando-se as seguintes regras: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 - o valor retido relativo ao IR somente poderá ser deduzido do valor do imposto apurado no próprio mês da retenção;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II - na hipótese em que o valor do IR retido na fonte seja superior ao devido, a diferença poderá ser compensada com o imposto mensal a pagar relativo aos meses subsequentes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E573-E5CC-3283-A39D-F1239F3F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BA12D-5AD0-941F-190B-705D379C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1692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2514" y="980662"/>
            <a:ext cx="8538648" cy="543738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3331" y="417541"/>
            <a:ext cx="7812279" cy="442230"/>
          </a:xfrm>
          <a:prstGeom prst="rect">
            <a:avLst/>
          </a:prstGeom>
        </p:spPr>
        <p:txBody>
          <a:bodyPr vert="horz" wrap="square" lIns="0" tIns="11233" rIns="0" bIns="0" rtlCol="0" anchor="ctr">
            <a:spAutoFit/>
          </a:bodyPr>
          <a:lstStyle/>
          <a:p>
            <a:pPr marL="11233">
              <a:lnSpc>
                <a:spcPct val="100000"/>
              </a:lnSpc>
              <a:spcBef>
                <a:spcPts val="88"/>
              </a:spcBef>
            </a:pPr>
            <a:r>
              <a:rPr sz="2800" b="1" u="heavy" spc="49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FLUXOGRAMA</a:t>
            </a:r>
            <a:r>
              <a:rPr sz="2800" b="1" u="heavy" spc="-128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 </a:t>
            </a:r>
            <a:r>
              <a:rPr sz="2800" b="1" u="heavy" spc="93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D</a:t>
            </a:r>
            <a:r>
              <a:rPr lang="pt-BR" sz="2800" b="1" u="heavy" spc="93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E</a:t>
            </a:r>
            <a:r>
              <a:rPr sz="2800" b="1" u="heavy" spc="-124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 </a:t>
            </a:r>
            <a:r>
              <a:rPr sz="2800" b="1" u="heavy" spc="62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RETENÇÃO</a:t>
            </a:r>
            <a:r>
              <a:rPr sz="2800" b="1" u="heavy" spc="-124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 </a:t>
            </a:r>
            <a:r>
              <a:rPr sz="2800" b="1" u="heavy" spc="66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DE</a:t>
            </a:r>
            <a:r>
              <a:rPr sz="2800" b="1" u="heavy" spc="-124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 </a:t>
            </a:r>
            <a:r>
              <a:rPr sz="2800" b="1" u="heavy" spc="-203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</a:rPr>
              <a:t>IR</a:t>
            </a:r>
            <a:endParaRPr sz="2800" b="1" dirty="0"/>
          </a:p>
        </p:txBody>
      </p:sp>
      <p:sp>
        <p:nvSpPr>
          <p:cNvPr id="11" name="object 11"/>
          <p:cNvSpPr/>
          <p:nvPr/>
        </p:nvSpPr>
        <p:spPr>
          <a:xfrm>
            <a:off x="1785177" y="135"/>
            <a:ext cx="8425" cy="92676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2" name="object 12"/>
          <p:cNvSpPr/>
          <p:nvPr/>
        </p:nvSpPr>
        <p:spPr>
          <a:xfrm>
            <a:off x="1591401" y="193911"/>
            <a:ext cx="92676" cy="84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3" name="object 13"/>
          <p:cNvSpPr/>
          <p:nvPr/>
        </p:nvSpPr>
        <p:spPr>
          <a:xfrm>
            <a:off x="10412440" y="135"/>
            <a:ext cx="8425" cy="92676"/>
          </a:xfrm>
          <a:custGeom>
            <a:avLst/>
            <a:gdLst/>
            <a:ahLst/>
            <a:cxnLst/>
            <a:rect l="l" t="t" r="r" b="b"/>
            <a:pathLst>
              <a:path w="9525" h="104775">
                <a:moveTo>
                  <a:pt x="9525" y="104775"/>
                </a:moveTo>
                <a:lnTo>
                  <a:pt x="0" y="104775"/>
                </a:lnTo>
                <a:lnTo>
                  <a:pt x="0" y="0"/>
                </a:lnTo>
                <a:lnTo>
                  <a:pt x="9525" y="0"/>
                </a:lnTo>
                <a:lnTo>
                  <a:pt x="9525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4" name="object 14"/>
          <p:cNvSpPr/>
          <p:nvPr/>
        </p:nvSpPr>
        <p:spPr>
          <a:xfrm>
            <a:off x="10513540" y="193913"/>
            <a:ext cx="87621" cy="84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28" y="0"/>
                </a:lnTo>
                <a:lnTo>
                  <a:pt x="98628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5" name="object 15"/>
          <p:cNvSpPr/>
          <p:nvPr/>
        </p:nvSpPr>
        <p:spPr>
          <a:xfrm>
            <a:off x="1785177" y="6765461"/>
            <a:ext cx="8425" cy="87621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6" name="object 16"/>
          <p:cNvSpPr/>
          <p:nvPr/>
        </p:nvSpPr>
        <p:spPr>
          <a:xfrm>
            <a:off x="1591401" y="6664358"/>
            <a:ext cx="92676" cy="8425"/>
          </a:xfrm>
          <a:custGeom>
            <a:avLst/>
            <a:gdLst/>
            <a:ahLst/>
            <a:cxnLst/>
            <a:rect l="l" t="t" r="r" b="b"/>
            <a:pathLst>
              <a:path w="104775" h="9525">
                <a:moveTo>
                  <a:pt x="104775" y="9525"/>
                </a:moveTo>
                <a:lnTo>
                  <a:pt x="0" y="9525"/>
                </a:lnTo>
                <a:lnTo>
                  <a:pt x="0" y="0"/>
                </a:lnTo>
                <a:lnTo>
                  <a:pt x="104775" y="0"/>
                </a:lnTo>
                <a:lnTo>
                  <a:pt x="10477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7" name="object 17"/>
          <p:cNvSpPr/>
          <p:nvPr/>
        </p:nvSpPr>
        <p:spPr>
          <a:xfrm>
            <a:off x="10412440" y="6765461"/>
            <a:ext cx="8425" cy="87621"/>
          </a:xfrm>
          <a:custGeom>
            <a:avLst/>
            <a:gdLst/>
            <a:ahLst/>
            <a:cxnLst/>
            <a:rect l="l" t="t" r="r" b="b"/>
            <a:pathLst>
              <a:path w="9525" h="99059">
                <a:moveTo>
                  <a:pt x="0" y="0"/>
                </a:moveTo>
                <a:lnTo>
                  <a:pt x="9525" y="0"/>
                </a:lnTo>
                <a:lnTo>
                  <a:pt x="9525" y="98475"/>
                </a:lnTo>
                <a:lnTo>
                  <a:pt x="0" y="98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8" name="object 18"/>
          <p:cNvSpPr/>
          <p:nvPr/>
        </p:nvSpPr>
        <p:spPr>
          <a:xfrm>
            <a:off x="10513540" y="6664361"/>
            <a:ext cx="87621" cy="8425"/>
          </a:xfrm>
          <a:custGeom>
            <a:avLst/>
            <a:gdLst/>
            <a:ahLst/>
            <a:cxnLst/>
            <a:rect l="l" t="t" r="r" b="b"/>
            <a:pathLst>
              <a:path w="99059" h="9525">
                <a:moveTo>
                  <a:pt x="0" y="0"/>
                </a:moveTo>
                <a:lnTo>
                  <a:pt x="98628" y="0"/>
                </a:lnTo>
                <a:lnTo>
                  <a:pt x="98628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451529" y="7038574"/>
            <a:ext cx="532129" cy="509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340"/>
              </a:spcBef>
            </a:pPr>
            <a:fld id="{81D60167-4931-47E6-BA6A-407CBD079E47}" type="slidenum">
              <a:rPr lang="pt-BR" spc="-260" smtClean="0"/>
              <a:pPr marL="38100">
                <a:spcBef>
                  <a:spcPts val="340"/>
                </a:spcBef>
              </a:pPr>
              <a:t>84</a:t>
            </a:fld>
            <a:endParaRPr spc="-252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3776878" y="7089959"/>
            <a:ext cx="5188174" cy="39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15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1233">
              <a:spcBef>
                <a:spcPts val="124"/>
              </a:spcBef>
            </a:pPr>
            <a:r>
              <a:rPr lang="it-IT" spc="90"/>
              <a:t>eraldo consorte -  econsort@gmail.com</a:t>
            </a:r>
            <a:endParaRPr spc="-22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0CD02C-C542-E24F-291D-2E18C9414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</a:t>
            </a:r>
            <a:b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RFB nº 1.234/12</a:t>
            </a:r>
            <a:br>
              <a:rPr lang="pt-BR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28FEE0-0173-0BB4-6F97-2BDB9ACED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e Serviços</a:t>
            </a:r>
          </a:p>
          <a:p>
            <a:r>
              <a:rPr lang="pt-BR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(Anexo I - ABRIR)</a:t>
            </a:r>
            <a:endParaRPr lang="pt-BR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5BDD3-3A41-4F8E-CD5C-076673EE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69E26-7AE3-1C11-0C50-531EE3CB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562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pt-BR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 GERADOR E CÁLCULO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699" y="1295400"/>
            <a:ext cx="10706101" cy="5197475"/>
          </a:xfrm>
        </p:spPr>
        <p:txBody>
          <a:bodyPr>
            <a:noAutofit/>
          </a:bodyPr>
          <a:lstStyle/>
          <a:p>
            <a:pPr marL="636270" marR="459105" indent="-86360" algn="just">
              <a:lnSpc>
                <a:spcPct val="150000"/>
              </a:lnSpc>
              <a:spcBef>
                <a:spcPts val="550"/>
              </a:spcBef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2810" marR="459105" indent="-342900" algn="just">
              <a:lnSpc>
                <a:spcPct val="150000"/>
              </a:lnSpc>
              <a:spcBef>
                <a:spcPts val="55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retenção será efetuada aplicando-se, sobre o valor a ser pago, o percentual de imposto de renda a ser retido, coluna 2, da lista de serviços sujeitos à incidência.</a:t>
            </a:r>
          </a:p>
          <a:p>
            <a:pPr marL="892810" marR="459105" indent="-342900" algn="just">
              <a:lnSpc>
                <a:spcPct val="150000"/>
              </a:lnSpc>
              <a:spcBef>
                <a:spcPts val="550"/>
              </a:spcBef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Tal percentual a ser aplicado sobre o valor a ser pago corresponderá à  espécie  do  bem  fornecido  ou  do  serviço  prestado,  conforme estabelecido em contrato.</a:t>
            </a:r>
          </a:p>
          <a:p>
            <a:pPr marL="636270" marR="459105" indent="-86360" algn="just">
              <a:lnSpc>
                <a:spcPct val="100000"/>
              </a:lnSpc>
              <a:spcBef>
                <a:spcPts val="550"/>
              </a:spcBef>
            </a:pPr>
            <a:endParaRPr lang="pt-BR" dirty="0">
              <a:latin typeface="Cambria"/>
              <a:cs typeface="Cambri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9A35C-FCAF-38D4-2AE1-3EF02EAF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9675F-4289-2C34-3B86-F36DA189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86</a:t>
            </a:fld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D034DB8-7EE3-7FA3-F8D8-DEC77F2A1BE0}"/>
              </a:ext>
            </a:extLst>
          </p:cNvPr>
          <p:cNvSpPr txBox="1">
            <a:spLocks/>
          </p:cNvSpPr>
          <p:nvPr/>
        </p:nvSpPr>
        <p:spPr>
          <a:xfrm>
            <a:off x="838200" y="255181"/>
            <a:ext cx="10515600" cy="1096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 GERADOR E BASE DE CÁLCULO 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 GERADOR E BASE CÁLCULO 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0818" y="1533832"/>
            <a:ext cx="10827454" cy="4643131"/>
          </a:xfrm>
        </p:spPr>
        <p:txBody>
          <a:bodyPr>
            <a:noAutofit/>
          </a:bodyPr>
          <a:lstStyle/>
          <a:p>
            <a:pPr marL="921385" marR="458470" indent="-45720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tabLst>
                <a:tab pos="551180" algn="l"/>
              </a:tabLs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refira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celebrados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mesma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pt-BR" sz="22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  <a:r>
              <a:rPr lang="pt-BR" sz="2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2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fornecimento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lang="pt-BR" sz="2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serviços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prestados</a:t>
            </a:r>
            <a:r>
              <a:rPr lang="pt-BR" sz="2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z="22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percentuais</a:t>
            </a:r>
            <a:r>
              <a:rPr lang="pt-BR" sz="2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diferenciados,</a:t>
            </a:r>
            <a:r>
              <a:rPr lang="pt-BR" sz="2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aplicar-se-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200" b="1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b="1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percentual correspondente</a:t>
            </a:r>
            <a:r>
              <a:rPr lang="pt-BR" sz="2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pt-BR" sz="2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fornecimento</a:t>
            </a:r>
            <a:r>
              <a:rPr lang="pt-BR" sz="2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contratado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4185" marR="45847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1385" marR="459105" indent="-45720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tabLst>
                <a:tab pos="551180" algn="l"/>
              </a:tabLs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Retido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incide</a:t>
            </a:r>
            <a:r>
              <a:rPr lang="pt-BR" sz="22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pt-BR" sz="22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t-BR"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prestação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pt-BR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deles,</a:t>
            </a:r>
            <a:r>
              <a:rPr lang="pt-BR" sz="2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vedada</a:t>
            </a:r>
            <a:r>
              <a:rPr lang="pt-BR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dedução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parcela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eventualmente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devida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relativa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ISS,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2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desse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pt-BR"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destacado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 documento</a:t>
            </a:r>
            <a:r>
              <a:rPr lang="pt-BR"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fiscal.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12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 GERADOR E BASE DE CÁLCULO 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548581"/>
            <a:ext cx="10355826" cy="4807769"/>
          </a:xfrm>
        </p:spPr>
        <p:txBody>
          <a:bodyPr>
            <a:noAutofit/>
          </a:bodyPr>
          <a:lstStyle/>
          <a:p>
            <a:pPr marL="921385" marR="459740" indent="-45720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tabLst>
                <a:tab pos="551180" algn="l"/>
              </a:tabLs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22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retenções</a:t>
            </a:r>
            <a:r>
              <a:rPr lang="pt-BR" sz="22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serão</a:t>
            </a:r>
            <a:r>
              <a:rPr lang="pt-BR" sz="22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efetuadas</a:t>
            </a:r>
            <a:r>
              <a:rPr lang="pt-BR" sz="2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pt-BR" sz="2200" spc="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pt-BR" sz="22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lang="pt-BR" sz="22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pagamento,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pt-BR" sz="2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22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pagamentos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antecipados</a:t>
            </a:r>
            <a:r>
              <a:rPr lang="pt-BR" sz="22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conta</a:t>
            </a:r>
            <a:r>
              <a:rPr lang="pt-BR" sz="2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fornecimento</a:t>
            </a:r>
            <a:r>
              <a:rPr lang="pt-BR" sz="22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lang="pt-BR"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prestação</a:t>
            </a:r>
            <a:r>
              <a:rPr lang="pt-BR"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serviços,</a:t>
            </a:r>
            <a:r>
              <a:rPr lang="pt-BR"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pt-BR"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futura.</a:t>
            </a:r>
          </a:p>
          <a:p>
            <a:pPr marL="921385" marR="459740" indent="-45720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tabLst>
                <a:tab pos="551180" algn="l"/>
              </a:tabLst>
            </a:pPr>
            <a:endParaRPr lang="pt-BR" sz="2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1385" marR="459740" indent="-45720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tabLst>
                <a:tab pos="551180" algn="l"/>
              </a:tabLst>
            </a:pP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Havendo glosa de valores, ainda assim o valor será devido sobre o total constante no documento fiscal.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034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u="sng" dirty="0"/>
              <a:t>MOVIMENTAÇÃO FINANCEIRA - TESOURARIA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FE521C-ADAF-B7B6-960A-C1EA460A69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OPERACIONALIZANDO A RETENÇÃO DO IRRF NA CONTABILIDADE E TESOURARIA</a:t>
            </a:r>
          </a:p>
        </p:txBody>
      </p:sp>
      <p:sp>
        <p:nvSpPr>
          <p:cNvPr id="6" name="Elipse 5"/>
          <p:cNvSpPr/>
          <p:nvPr/>
        </p:nvSpPr>
        <p:spPr>
          <a:xfrm>
            <a:off x="1441940" y="3657600"/>
            <a:ext cx="1770183" cy="145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Recurso 0500.1002</a:t>
            </a:r>
          </a:p>
          <a:p>
            <a:pPr algn="ctr"/>
            <a:r>
              <a:rPr lang="pt-BR" dirty="0"/>
              <a:t>(ASPS)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08585" y="3270738"/>
            <a:ext cx="1770184" cy="264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NF nº </a:t>
            </a:r>
            <a:r>
              <a:rPr lang="pt-BR" dirty="0" err="1"/>
              <a:t>xx</a:t>
            </a:r>
            <a:endParaRPr lang="pt-BR" dirty="0"/>
          </a:p>
          <a:p>
            <a:pPr algn="ctr"/>
            <a:r>
              <a:rPr lang="pt-BR" dirty="0"/>
              <a:t>P.J. </a:t>
            </a:r>
            <a:r>
              <a:rPr lang="pt-BR" dirty="0" err="1"/>
              <a:t>xxxx</a:t>
            </a:r>
            <a:endParaRPr lang="pt-BR" dirty="0"/>
          </a:p>
          <a:p>
            <a:pPr algn="ctr"/>
            <a:r>
              <a:rPr lang="pt-BR" dirty="0"/>
              <a:t>Valor: 5.000,00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Desc. IR 1,2% </a:t>
            </a:r>
          </a:p>
          <a:p>
            <a:pPr algn="ctr"/>
            <a:r>
              <a:rPr lang="pt-BR" dirty="0"/>
              <a:t>= IR R$ 60,00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Valor Líquido: R$ 4.940,00</a:t>
            </a:r>
          </a:p>
        </p:txBody>
      </p:sp>
      <p:sp>
        <p:nvSpPr>
          <p:cNvPr id="8" name="Elipse 7"/>
          <p:cNvSpPr/>
          <p:nvPr/>
        </p:nvSpPr>
        <p:spPr>
          <a:xfrm>
            <a:off x="6312875" y="3212123"/>
            <a:ext cx="2754923" cy="131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Valor Depositado ao Fornecedor: R$ 4.940,00</a:t>
            </a:r>
          </a:p>
        </p:txBody>
      </p:sp>
      <p:sp>
        <p:nvSpPr>
          <p:cNvPr id="10" name="Elipse 9"/>
          <p:cNvSpPr/>
          <p:nvPr/>
        </p:nvSpPr>
        <p:spPr>
          <a:xfrm>
            <a:off x="8170983" y="4419600"/>
            <a:ext cx="3048002" cy="1805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valor do IRRF de      R$ 60,00 sai da conta ASPS e cai em uma Conta Movimento Fonte 0500.0000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3434862" y="4149969"/>
            <a:ext cx="527538" cy="44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em curva para baixo 12"/>
          <p:cNvSpPr/>
          <p:nvPr/>
        </p:nvSpPr>
        <p:spPr>
          <a:xfrm>
            <a:off x="5287108" y="2344615"/>
            <a:ext cx="2590800" cy="8323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072554" y="5322277"/>
            <a:ext cx="2098429" cy="25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323C5-EDDC-A482-1E4F-4B4E584A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8A859-41EE-7A6B-6E1E-FBE4A85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24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EFD - REINF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0243" y="1825625"/>
            <a:ext cx="11376836" cy="4819724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0" i="0" dirty="0">
                <a:effectLst/>
              </a:rPr>
              <a:t>Instrução Normativa RFB nº 2.133/2023 que altera a Instrução Normativa RFB nº 2.043/2021 prorrogando o prazo de início de obrigatoriedade de apresentar os eventos da </a:t>
            </a:r>
            <a:r>
              <a:rPr lang="pt-BR" sz="2400" b="1" i="0" dirty="0">
                <a:effectLst/>
              </a:rPr>
              <a:t>série R-4000 da EFD-Reinf para o dia 21 de setembro de 2023. </a:t>
            </a:r>
            <a:endParaRPr lang="pt-BR" sz="2400" b="1" i="0" u="none" strike="noStrike" dirty="0">
              <a:effectLst/>
            </a:endParaRPr>
          </a:p>
          <a:p>
            <a:pPr marL="0" indent="0" algn="ctr">
              <a:buNone/>
            </a:pPr>
            <a:r>
              <a:rPr lang="pt-BR" sz="2400" b="1" dirty="0">
                <a:effectLst/>
                <a:ea typeface="NSimSun" panose="02010609030101010101" pitchFamily="49" charset="-122"/>
                <a:cs typeface="Times New Roman" panose="02020603050405020304" pitchFamily="18" charset="0"/>
              </a:rPr>
              <a:t>(IR, CSLL, Pis/Pasep e Cofins ) </a:t>
            </a:r>
          </a:p>
          <a:p>
            <a:pPr marL="0" indent="0" algn="ctr">
              <a:buNone/>
            </a:pPr>
            <a:r>
              <a:rPr lang="pt-BR" sz="2400" b="1" dirty="0">
                <a:ea typeface="NSimSun" panose="02010609030101010101" pitchFamily="49" charset="-122"/>
                <a:cs typeface="Times New Roman" panose="02020603050405020304" pitchFamily="18" charset="0"/>
              </a:rPr>
              <a:t>Família  4000:</a:t>
            </a: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b="1" i="0" u="none" strike="noStrike" kern="1200" spc="0" dirty="0">
                <a:effectLst/>
              </a:rPr>
              <a:t>R-4010 - Pagamentos/créditos a beneficiário pessoa física </a:t>
            </a:r>
            <a:endParaRPr lang="pt-BR" sz="2400" b="1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b="1" i="0" u="none" strike="noStrike" kern="1200" spc="0" dirty="0">
                <a:effectLst/>
              </a:rPr>
              <a:t>R-4020 - Pagamentos/créditos a beneficiário pessoa jurídica </a:t>
            </a:r>
            <a:endParaRPr lang="pt-BR" sz="2400" b="1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i="0" u="none" strike="noStrike" kern="1200" spc="0" dirty="0">
                <a:effectLst/>
              </a:rPr>
              <a:t>R-4040 - Pagamentos/créditos a beneficiários não identificados </a:t>
            </a:r>
            <a:endParaRPr lang="pt-BR" sz="240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i="0" u="none" strike="noStrike" kern="1200" spc="0" dirty="0">
                <a:effectLst/>
              </a:rPr>
              <a:t>R-4080 - Retenção no recebimento </a:t>
            </a:r>
            <a:endParaRPr lang="pt-BR" sz="240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b="1" i="0" u="none" strike="noStrike" kern="1200" spc="0" dirty="0">
                <a:effectLst/>
              </a:rPr>
              <a:t>R-4099 - Fechamento/reabertura dos eventos da série R-4000 </a:t>
            </a:r>
            <a:endParaRPr lang="pt-BR" sz="2400" b="1" i="0" u="none" strike="noStrike" dirty="0">
              <a:effectLst/>
            </a:endParaRPr>
          </a:p>
          <a:p>
            <a:pPr marL="0" indent="0" algn="ctr">
              <a:buNone/>
            </a:pPr>
            <a:r>
              <a:rPr lang="pt-BR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EFD-Reinf  - versão 2.1.1 - 2023	</a:t>
            </a:r>
            <a:endParaRPr lang="pt-BR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b="1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</a:t>
            </a:fld>
            <a:endParaRPr lang="pt-BR"/>
          </a:p>
        </p:txBody>
      </p:sp>
      <p:pic>
        <p:nvPicPr>
          <p:cNvPr id="2" name="Picture 1" descr="C:\Users\econsort\Pictures\CONSORTE CURSOS\logo consorte.png">
            <a:extLst>
              <a:ext uri="{FF2B5EF4-FFF2-40B4-BE49-F238E27FC236}">
                <a16:creationId xmlns:a16="http://schemas.microsoft.com/office/drawing/2014/main" id="{C4E10B8D-5B55-38D7-F9BB-CDDD366AA8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51" y="5921522"/>
            <a:ext cx="1387221" cy="79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9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323C5-EDDC-A482-1E4F-4B4E584A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8A859-41EE-7A6B-6E1E-FBE4A85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90</a:t>
            </a:fld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21EF2E7-C63E-F582-EA43-A3C302B5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095"/>
            <a:ext cx="12192000" cy="59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225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323C5-EDDC-A482-1E4F-4B4E584A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8A859-41EE-7A6B-6E1E-FBE4A85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EC3AEF-B6C8-7D36-8E21-6C7DAE45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383"/>
            <a:ext cx="12192000" cy="47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81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PAGAMENTO COM CARTÃO DE CRÉDITO OU DÉBITO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206" y="1351723"/>
            <a:ext cx="11430000" cy="50046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10. Nos pagamentos correspondentes ao fornecimento de bens ou pela prestação de serviços efetuados por meio de Cartão de Pagamento do Governo Federal (CPGF), pelos órgãos e pelas entidades da administração pública federal, ou via cartões de crédito ou débito, a retenção será efetuada pelo órgão ou pela entidade pagador sobre o total a ser pago à empresa fornecedora do bem ou prestadora do serviço, devendo o pagamento com o cartão ser realizado pelo valor líquido, depois de deduzidos os valores do imposto e das contribuições retidos, cabendo a responsabilidade pelo recolhimento destes ao órgão ou à entidade adquirente do bem ou tomador dos serviços.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6612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DOS DOCUMENTOS DE COBRANÇAS QUE CONTENHAM CÓDIGO DE BARRA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206" y="1351723"/>
            <a:ext cx="11430000" cy="50046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11. Nas notas fiscais, nas faturas, nos boletos bancários ou em quaisquer outros documentos de cobrança dos bens ou dos serviços, de que trata o art. 3º, que contenham código de barras,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deverão ser informados o valor bruto do preço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bem fornecido ou do serviço prestado e os valores do IR e das contribuições a serem retidos na operação,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devendo o seu pagamento ser efetuado pelo valor líquido deduzido das respectivas retenções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cabendo a responsabilidade pelo recolhimento destas ao órgão ou à entidade adquirente do bem ou tomador dos serviços..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6726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DOS DOCUMENTOS DE COBRANÇAS QUE CONTENHAM CÓDIGO DE BARRA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206" y="1351723"/>
            <a:ext cx="11430000" cy="5004628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11. Nas notas fiscais, nas faturas, nos boletos bancários ou em quaisquer outros documentos de cobrança dos bens ou dos serviços, de que trata o art. 3º, que contenham código de barras,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deverão ser informados o valor bruto do preço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bem fornecido ou do serviço prestado e os valores do IR e das contribuições a serem retidos na operação,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devendo o seu pagamento ser efetuado pelo valor líquido deduzido das respectivas retenções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cabendo a responsabilidade pelo recolhimento destas ao órgão ou à entidade adquirente do bem ou tomador dos serviços..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1125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F71448-B567-8E9D-18F3-45EBDB2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367104"/>
            <a:ext cx="11592232" cy="57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26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03451"/>
            <a:ext cx="11430000" cy="5235474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Das Agências de Viagens e Turismo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12. Nos pagamentos correspondentes a aquisições de passagens aéreas e rodoviárias, despesas de hospedagem, aluguel de veículos e prestação de serviços afins, efetuados por intermédio de agências de viagens,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retenção será feita sobre o total a pagar a cada empresa prestadora do serviço e, quando for o caso, do operador aeroportuário, sobre o valor referente à tarifa de embarque, e da agência de viagem,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8726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03451"/>
            <a:ext cx="11430000" cy="5235474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sobre os valores cobrados a título de comissão pela intermediação da comercialização do bilhete de passagem ou pela prestação do serviço de agenciamento de viagens na venda de passagens aos órgãos e entidades públicas. </a:t>
            </a: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 pode haver diferença de alíquotas: Comissão 4,8%, Passagens e taxas de embarque 2,4%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173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03451"/>
            <a:ext cx="11430000" cy="5235474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98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392BFF1-6875-E39A-1BB1-035E0C2F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1" y="1669147"/>
            <a:ext cx="9173497" cy="46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28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09654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SITUAÇÕES ESPECÍFICAS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03451"/>
            <a:ext cx="11430000" cy="5235474"/>
          </a:xfrm>
        </p:spPr>
        <p:txBody>
          <a:bodyPr>
            <a:noAutofit/>
          </a:bodyPr>
          <a:lstStyle/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4185" marR="459740" indent="0" algn="just">
              <a:lnSpc>
                <a:spcPct val="150000"/>
              </a:lnSpc>
              <a:spcBef>
                <a:spcPts val="0"/>
              </a:spcBef>
              <a:buClr>
                <a:srgbClr val="C55A11"/>
              </a:buClr>
              <a:buSzPct val="72000"/>
              <a:buNone/>
              <a:tabLst>
                <a:tab pos="551180" algn="l"/>
              </a:tabLs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A2C5-A13F-ACCF-5B4E-8F1BD705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eraldo consorte -  econsort@gmail.com</a:t>
            </a: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4BC4D-FABA-B6C2-92CF-678F3B60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8D9-0F96-4EA7-B12F-FB0D539BE725}" type="slidenum">
              <a:rPr lang="pt-BR" smtClean="0"/>
              <a:t>99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3A2C95-7486-A32C-5409-5C7714CB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1528497"/>
            <a:ext cx="11164858" cy="45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34037</TotalTime>
  <Words>9522</Words>
  <Application>Microsoft Office PowerPoint</Application>
  <PresentationFormat>Widescreen</PresentationFormat>
  <Paragraphs>1065</Paragraphs>
  <Slides>135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135</vt:i4>
      </vt:variant>
    </vt:vector>
  </HeadingPairs>
  <TitlesOfParts>
    <vt:vector size="147" baseType="lpstr">
      <vt:lpstr>Arial</vt:lpstr>
      <vt:lpstr>Arial Black</vt:lpstr>
      <vt:lpstr>AriL</vt:lpstr>
      <vt:lpstr>Calibri</vt:lpstr>
      <vt:lpstr>Calibri Light</vt:lpstr>
      <vt:lpstr>Cambria</vt:lpstr>
      <vt:lpstr>Palatino Linotype</vt:lpstr>
      <vt:lpstr>Roboto</vt:lpstr>
      <vt:lpstr>Times New Roman</vt:lpstr>
      <vt:lpstr>Wingdings</vt:lpstr>
      <vt:lpstr>Office Theme</vt:lpstr>
      <vt:lpstr>Worksheet</vt:lpstr>
      <vt:lpstr>Apresentação do PowerPoint</vt:lpstr>
      <vt:lpstr> EFD REINF  DCTFWEB </vt:lpstr>
      <vt:lpstr>Apresentação do PowerPoint</vt:lpstr>
      <vt:lpstr>Órgão Público   EFD – REINF</vt:lpstr>
      <vt:lpstr>EFD - REINF</vt:lpstr>
      <vt:lpstr>Retenções  do INSS  </vt:lpstr>
      <vt:lpstr>EFD REINF  </vt:lpstr>
      <vt:lpstr>Apresentação do PowerPoint</vt:lpstr>
      <vt:lpstr>EFD - REINF</vt:lpstr>
      <vt:lpstr>Apresentação do PowerPoint</vt:lpstr>
      <vt:lpstr>Apresentação do PowerPoint</vt:lpstr>
      <vt:lpstr>Órgão Público  Demais Retenções   EFD - REINF</vt:lpstr>
      <vt:lpstr>EFDREINF Novas Obrigações </vt:lpstr>
      <vt:lpstr>Apresentação do PowerPoint</vt:lpstr>
      <vt:lpstr>EFDREINF R4010  Pagamento PF</vt:lpstr>
      <vt:lpstr>Apresentação do PowerPoint</vt:lpstr>
      <vt:lpstr>Apresentação do PowerPoint</vt:lpstr>
      <vt:lpstr>EFDREINF R4020  Pagamento PJ </vt:lpstr>
      <vt:lpstr>Apresentação do PowerPoint</vt:lpstr>
      <vt:lpstr>Valores de bases e retenções</vt:lpstr>
      <vt:lpstr>EFDREINF R4090 Fechamento e Reabertura </vt:lpstr>
      <vt:lpstr>DCTFWEB  </vt:lpstr>
      <vt:lpstr>DCTF WEB – Vínculação</vt:lpstr>
      <vt:lpstr>Apresentação do PowerPoint</vt:lpstr>
      <vt:lpstr>DCTFWEB  Multa por Atraso na Entrega da Declaração   (MAED)   </vt:lpstr>
      <vt:lpstr>DCTFWEB  Multa por Atraso na Entrega da Declaração   (MAED)   </vt:lpstr>
      <vt:lpstr>DCTFWEB – DARF </vt:lpstr>
      <vt:lpstr>IMPOSTO DE RENDA RETIDO NA FONTE - IRRF </vt:lpstr>
      <vt:lpstr>Disposição Legal – CF/88 </vt:lpstr>
      <vt:lpstr>Código Tributário Nacional (CTN): </vt:lpstr>
      <vt:lpstr>Lei nº 9.430/96 </vt:lpstr>
      <vt:lpstr>IN RFB 1.234/2012 </vt:lpstr>
      <vt:lpstr>E o Decreto 9.580/2018  -RIR? </vt:lpstr>
      <vt:lpstr>E o Decreto 9.580/2018 - RIR? </vt:lpstr>
      <vt:lpstr>E o Decreto 9.580/2018? </vt:lpstr>
      <vt:lpstr>E o Decreto 9.580/2018? </vt:lpstr>
      <vt:lpstr>O que se discutia? </vt:lpstr>
      <vt:lpstr>Quais os impactos? </vt:lpstr>
      <vt:lpstr>TRF 4 - Processo 50088354420174040000</vt:lpstr>
      <vt:lpstr>  DECISÃO DO STF   TEMA 1130   </vt:lpstr>
      <vt:lpstr>Tema 1.130 de repercussão geral:  </vt:lpstr>
      <vt:lpstr>Apresentação do PowerPoint</vt:lpstr>
      <vt:lpstr>Tema 1.130 de repercussão geral</vt:lpstr>
      <vt:lpstr>Conclusões: </vt:lpstr>
      <vt:lpstr> REFLEXOS DA  DECISÃO DO STF   TEMA 1130 </vt:lpstr>
      <vt:lpstr> RETENÇÃO DO IMPOSTO DE RENDA DE BENS E SERVIÇOS – PESSOAS JURÍDICAS   </vt:lpstr>
      <vt:lpstr>PORQUE RETER? </vt:lpstr>
      <vt:lpstr>Como proceder: </vt:lpstr>
      <vt:lpstr>Como proceder: </vt:lpstr>
      <vt:lpstr>Modelo de Decreto</vt:lpstr>
      <vt:lpstr>Modelo de Decreto nº 01</vt:lpstr>
      <vt:lpstr>Modelo de Decreto – nº 01</vt:lpstr>
      <vt:lpstr>Modelo de Decreto – nº 01</vt:lpstr>
      <vt:lpstr>Modelo de Decreto – nº 01</vt:lpstr>
      <vt:lpstr>Modelo de Decreto – nº 02</vt:lpstr>
      <vt:lpstr>Modelo de Decreto – nº 02</vt:lpstr>
      <vt:lpstr>Modelo de Decreto – nº 02</vt:lpstr>
      <vt:lpstr>Atuação TCE/SC (antes da tese)</vt:lpstr>
      <vt:lpstr>AUMENTO DE ARRECADAÇÃO </vt:lpstr>
      <vt:lpstr>AUMENTO DE ARRECADAÇÃO </vt:lpstr>
      <vt:lpstr>AUMENTO DE ARRECADAÇÃO </vt:lpstr>
      <vt:lpstr>Retenções na Fonte  IN RFB nº 1.234/12</vt:lpstr>
      <vt:lpstr>ASPECTOS INICIAIS  - IN 1234/2012</vt:lpstr>
      <vt:lpstr>DA OBRIGATORIEDADE DA RETENÇÃO</vt:lpstr>
      <vt:lpstr>DA OBRIGATORIEDADE DA RETENÇÃO</vt:lpstr>
      <vt:lpstr>DA BASE DE CÁLCULO E DAS ALÍQUOTAS</vt:lpstr>
      <vt:lpstr>DA BASE DE CÁLCULO E DAS ALÍQUOTAS</vt:lpstr>
      <vt:lpstr>DA BASE DE CÁLCULO E DAS ALÍQUOTAS</vt:lpstr>
      <vt:lpstr>DA BASE DE CÁLCULO E DAS ALÍQUOTAS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EMPRESAS OPTANTES PELO SIMPLES NACIONAL  EMPRESAS OPTANTES PELO SIMPLES NACIONAL</vt:lpstr>
      <vt:lpstr>Apresentação do PowerPoint</vt:lpstr>
      <vt:lpstr>EMPRESAS OPTANTES PELO SIMPLES NACIONAL  EMPRESAS OPTANTES PELO SIMPLES NACIONAL</vt:lpstr>
      <vt:lpstr>EMPRESAS OPTANTES PELO SIMPLES NACIONAL  EMPRESAS OPTANTES PELO SIMPLES NACIONAL</vt:lpstr>
      <vt:lpstr>PRAZOS DE RECOLHIMENTO </vt:lpstr>
      <vt:lpstr>DAS INFRAÇÕES E DAS PENALIDADES</vt:lpstr>
      <vt:lpstr>DO TRATAMENTO DOS VALORES RETIDOS</vt:lpstr>
      <vt:lpstr>FLUXOGRAMA DE RETENÇÃO DE IR</vt:lpstr>
      <vt:lpstr>Retenções na Fonte  IN RFB nº 1.234/12 </vt:lpstr>
      <vt:lpstr>FATO GERADOR E CÁLCULO </vt:lpstr>
      <vt:lpstr>FATO GERADOR E BASE CÁLCULO </vt:lpstr>
      <vt:lpstr>FATO GERADOR E BASE DE CÁLCULO </vt:lpstr>
      <vt:lpstr>OPERACIONALIZANDO A RETENÇÃO DO IRRF NA CONTABILIDADE E TESOURARIA</vt:lpstr>
      <vt:lpstr>Apresentação do PowerPoint</vt:lpstr>
      <vt:lpstr>Apresentação do PowerPoint</vt:lpstr>
      <vt:lpstr>DO PAGAMENTO COM CARTÃO DE CRÉDITO OU DÉBITO</vt:lpstr>
      <vt:lpstr>DOS DOCUMENTOS DE COBRANÇAS QUE CONTENHAM CÓDIGO DE BARRA</vt:lpstr>
      <vt:lpstr>DOS DOCUMENTOS DE COBRANÇAS QUE CONTENHAM CÓDIGO DE BARRA</vt:lpstr>
      <vt:lpstr>Apresentação do PowerPoint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DAS SITUAÇÕES ESPECÍFICAS</vt:lpstr>
      <vt:lpstr>Retenções na Fonte   </vt:lpstr>
      <vt:lpstr>S 1210</vt:lpstr>
      <vt:lpstr>Imposto de Renda Folha de Pagamento</vt:lpstr>
      <vt:lpstr>TABELA DO IMPOSTO DE RENDA </vt:lpstr>
      <vt:lpstr>A quem se aplica a tabela progressiva do IR?</vt:lpstr>
      <vt:lpstr>A quem se aplica a tabela progressiva do IR?</vt:lpstr>
      <vt:lpstr>A quem se aplica a tabela progressiva do IR?</vt:lpstr>
      <vt:lpstr>Outras alíquotas e casos aplicáveis no setor público </vt:lpstr>
      <vt:lpstr>DISPOSIÇÕES FINAIS</vt:lpstr>
      <vt:lpstr>MP 1171/2023: IRRF Cálculo simplificado mensal  (até 2 SM)</vt:lpstr>
      <vt:lpstr>Impactos e Desafios</vt:lpstr>
      <vt:lpstr>  Impactos e Desafios  no Órgão Público   “Transformação”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Consorte, Eraldo (E.R.)</dc:creator>
  <cp:lastModifiedBy>Mara Quinot Both</cp:lastModifiedBy>
  <cp:revision>577</cp:revision>
  <dcterms:created xsi:type="dcterms:W3CDTF">2021-05-24T06:01:14Z</dcterms:created>
  <dcterms:modified xsi:type="dcterms:W3CDTF">2023-05-15T00:26:16Z</dcterms:modified>
</cp:coreProperties>
</file>