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59" r:id="rId4"/>
    <p:sldId id="260" r:id="rId5"/>
    <p:sldId id="288" r:id="rId6"/>
    <p:sldId id="302" r:id="rId7"/>
    <p:sldId id="279" r:id="rId8"/>
    <p:sldId id="290" r:id="rId9"/>
    <p:sldId id="284" r:id="rId10"/>
    <p:sldId id="296" r:id="rId11"/>
    <p:sldId id="292" r:id="rId12"/>
    <p:sldId id="293" r:id="rId13"/>
    <p:sldId id="294" r:id="rId14"/>
    <p:sldId id="295" r:id="rId15"/>
    <p:sldId id="263" r:id="rId16"/>
    <p:sldId id="297" r:id="rId17"/>
    <p:sldId id="264" r:id="rId18"/>
    <p:sldId id="304" r:id="rId19"/>
    <p:sldId id="282" r:id="rId20"/>
    <p:sldId id="300" r:id="rId21"/>
    <p:sldId id="299" r:id="rId22"/>
    <p:sldId id="289" r:id="rId23"/>
    <p:sldId id="283" r:id="rId24"/>
    <p:sldId id="267" r:id="rId25"/>
    <p:sldId id="301" r:id="rId26"/>
    <p:sldId id="285" r:id="rId27"/>
    <p:sldId id="286" r:id="rId28"/>
    <p:sldId id="287" r:id="rId29"/>
    <p:sldId id="305" r:id="rId30"/>
  </p:sldIdLst>
  <p:sldSz cx="12192000" cy="6858000"/>
  <p:notesSz cx="6797675" cy="987266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1597"/>
    <a:srgbClr val="E1698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0" autoAdjust="0"/>
    <p:restoredTop sz="91652" autoAdjust="0"/>
  </p:normalViewPr>
  <p:slideViewPr>
    <p:cSldViewPr snapToGrid="0">
      <p:cViewPr>
        <p:scale>
          <a:sx n="60" d="100"/>
          <a:sy n="60" d="100"/>
        </p:scale>
        <p:origin x="-2400" y="-10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B7286-4731-4F24-A007-45A654DCE935}" type="datetimeFigureOut">
              <a:rPr lang="pt-BR" smtClean="0"/>
              <a:pPr/>
              <a:t>22/08/2017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51222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377321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377321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A01AC-7034-4147-8063-BE6591EE2C15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043672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>
                <a:solidFill>
                  <a:srgbClr val="404040"/>
                </a:solidFill>
                <a:latin typeface="Arial" panose="020B0604020202020204"/>
              </a:rPr>
              <a:pPr/>
              <a:t>2</a:t>
            </a:fld>
            <a:endParaRPr lang="en-US" dirty="0">
              <a:solidFill>
                <a:srgbClr val="40404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0192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A01AC-7034-4147-8063-BE6591EE2C15}" type="slidenum">
              <a:rPr lang="pt-BR" smtClean="0"/>
              <a:pPr/>
              <a:t>19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743852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BB848-E3FE-44CD-BF84-3AB1B9027BAE}" type="datetimeFigureOut">
              <a:rPr lang="pt-BR" smtClean="0"/>
              <a:pPr/>
              <a:t>22/08/2017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BF247-91B9-42F4-9982-EFA62D00F5F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7552073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BB848-E3FE-44CD-BF84-3AB1B9027BAE}" type="datetimeFigureOut">
              <a:rPr lang="pt-BR" smtClean="0"/>
              <a:pPr/>
              <a:t>22/08/2017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BF247-91B9-42F4-9982-EFA62D00F5F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2703218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BB848-E3FE-44CD-BF84-3AB1B9027BAE}" type="datetimeFigureOut">
              <a:rPr lang="pt-BR" smtClean="0"/>
              <a:pPr/>
              <a:t>22/08/2017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BF247-91B9-42F4-9982-EFA62D00F5F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9111232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BB848-E3FE-44CD-BF84-3AB1B9027BAE}" type="datetimeFigureOut">
              <a:rPr lang="pt-BR" smtClean="0"/>
              <a:pPr/>
              <a:t>22/08/2017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BF247-91B9-42F4-9982-EFA62D00F5F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1379428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BB848-E3FE-44CD-BF84-3AB1B9027BAE}" type="datetimeFigureOut">
              <a:rPr lang="pt-BR" smtClean="0"/>
              <a:pPr/>
              <a:t>22/08/2017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BF247-91B9-42F4-9982-EFA62D00F5F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8804010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BB848-E3FE-44CD-BF84-3AB1B9027BAE}" type="datetimeFigureOut">
              <a:rPr lang="pt-BR" smtClean="0"/>
              <a:pPr/>
              <a:t>22/08/2017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BF247-91B9-42F4-9982-EFA62D00F5F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7143172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BB848-E3FE-44CD-BF84-3AB1B9027BAE}" type="datetimeFigureOut">
              <a:rPr lang="pt-BR" smtClean="0"/>
              <a:pPr/>
              <a:t>22/08/2017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BF247-91B9-42F4-9982-EFA62D00F5F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7097111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BB848-E3FE-44CD-BF84-3AB1B9027BAE}" type="datetimeFigureOut">
              <a:rPr lang="pt-BR" smtClean="0"/>
              <a:pPr/>
              <a:t>22/08/2017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BF247-91B9-42F4-9982-EFA62D00F5F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79277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BB848-E3FE-44CD-BF84-3AB1B9027BAE}" type="datetimeFigureOut">
              <a:rPr lang="pt-BR" smtClean="0"/>
              <a:pPr/>
              <a:t>22/08/2017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BF247-91B9-42F4-9982-EFA62D00F5F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2514480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BB848-E3FE-44CD-BF84-3AB1B9027BAE}" type="datetimeFigureOut">
              <a:rPr lang="pt-BR" smtClean="0"/>
              <a:pPr/>
              <a:t>22/08/2017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BF247-91B9-42F4-9982-EFA62D00F5F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0982913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BB848-E3FE-44CD-BF84-3AB1B9027BAE}" type="datetimeFigureOut">
              <a:rPr lang="pt-BR" smtClean="0"/>
              <a:pPr/>
              <a:t>22/08/2017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BF247-91B9-42F4-9982-EFA62D00F5F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1736297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BB848-E3FE-44CD-BF84-3AB1B9027BAE}" type="datetimeFigureOut">
              <a:rPr lang="pt-BR" smtClean="0"/>
              <a:pPr/>
              <a:t>22/08/2017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BF247-91B9-42F4-9982-EFA62D00F5F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48176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tângulo 4"/>
          <p:cNvSpPr/>
          <p:nvPr/>
        </p:nvSpPr>
        <p:spPr>
          <a:xfrm>
            <a:off x="1119353" y="614856"/>
            <a:ext cx="9790386" cy="5683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latin typeface="Baskerville Old Face" panose="02020602080505020303" pitchFamily="18" charset="0"/>
              </a:rPr>
              <a:t>CENTRO MUNICIPAL DE EDUCAÇÃO INFANTIL </a:t>
            </a:r>
          </a:p>
          <a:p>
            <a:pPr algn="ctr"/>
            <a:r>
              <a:rPr lang="pt-BR" sz="2400" b="1" dirty="0" smtClean="0">
                <a:latin typeface="Baskerville Old Face" panose="02020602080505020303" pitchFamily="18" charset="0"/>
              </a:rPr>
              <a:t>		</a:t>
            </a:r>
          </a:p>
          <a:p>
            <a:pPr algn="ctr"/>
            <a:r>
              <a:rPr lang="pt-BR" sz="2400" b="1" dirty="0" smtClean="0">
                <a:latin typeface="Baskerville Old Face" panose="02020602080505020303" pitchFamily="18" charset="0"/>
              </a:rPr>
              <a:t>TURMA:  </a:t>
            </a:r>
            <a:r>
              <a:rPr lang="pt-BR" sz="2400" b="1" dirty="0">
                <a:latin typeface="Baskerville Old Face" panose="02020602080505020303" pitchFamily="18" charset="0"/>
              </a:rPr>
              <a:t>3</a:t>
            </a:r>
            <a:r>
              <a:rPr lang="pt-BR" sz="2400" b="1" dirty="0" smtClean="0">
                <a:latin typeface="Baskerville Old Face" panose="02020602080505020303" pitchFamily="18" charset="0"/>
              </a:rPr>
              <a:t> ANOS</a:t>
            </a:r>
          </a:p>
          <a:p>
            <a:pPr algn="ctr"/>
            <a:endParaRPr lang="pt-BR" sz="2400" b="1" dirty="0" smtClean="0">
              <a:latin typeface="Baskerville Old Face" panose="02020602080505020303" pitchFamily="18" charset="0"/>
            </a:endParaRPr>
          </a:p>
          <a:p>
            <a:pPr algn="ctr"/>
            <a:r>
              <a:rPr lang="pt-BR" sz="2400" b="1" dirty="0" smtClean="0">
                <a:latin typeface="Baskerville Old Face" panose="02020602080505020303" pitchFamily="18" charset="0"/>
              </a:rPr>
              <a:t>TURNO: MATUTINO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latin typeface="Baskerville Old Face" panose="02020602080505020303" pitchFamily="18" charset="0"/>
              </a:rPr>
              <a:t>PROFESSORA:</a:t>
            </a:r>
            <a:r>
              <a:rPr lang="pt-BR" sz="2400" dirty="0">
                <a:ea typeface="Calibri"/>
                <a:cs typeface="Times New Roman"/>
              </a:rPr>
              <a:t> </a:t>
            </a:r>
            <a:endParaRPr lang="pt-BR" sz="2400" dirty="0" smtClean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ea typeface="Calibri"/>
                <a:cs typeface="Times New Roman"/>
              </a:rPr>
              <a:t>DIRETORA: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ea typeface="Calibri"/>
                <a:cs typeface="Times New Roman"/>
              </a:rPr>
              <a:t>COORDENADORAS</a:t>
            </a:r>
            <a:r>
              <a:rPr lang="pt-BR" sz="2400" dirty="0" smtClean="0">
                <a:ea typeface="Calibri"/>
                <a:cs typeface="Times New Roman"/>
              </a:rPr>
              <a:t> : IMBUIA, ITUPORANGA, AURORA, PETROLÂNDIA, CHAPADÃO LAGEADO E VIDAL RAMOS</a:t>
            </a:r>
          </a:p>
          <a:p>
            <a:pPr lvl="0" algn="ctr"/>
            <a:r>
              <a:rPr lang="pt-BR" sz="2400" b="1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DATA </a:t>
            </a:r>
            <a:r>
              <a:rPr lang="pt-BR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: </a:t>
            </a:r>
            <a:r>
              <a:rPr lang="pt-BR" sz="2400" b="1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08/08/2017</a:t>
            </a:r>
            <a:endParaRPr lang="pt-BR" sz="2400" b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t-BR" sz="2400" dirty="0">
              <a:ea typeface="Calibri"/>
              <a:cs typeface="Times New Roman"/>
            </a:endParaRPr>
          </a:p>
          <a:p>
            <a:pPr algn="ctr"/>
            <a:endParaRPr lang="pt-BR" sz="2400" b="1" dirty="0" smtClean="0">
              <a:latin typeface="Baskerville Old Face" panose="02020602080505020303" pitchFamily="18" charset="0"/>
            </a:endParaRPr>
          </a:p>
          <a:p>
            <a:pPr algn="ctr"/>
            <a:endParaRPr lang="pt-BR" sz="2400" b="1" dirty="0"/>
          </a:p>
        </p:txBody>
      </p:sp>
    </p:spTree>
    <p:extLst>
      <p:ext uri="{BB962C8B-B14F-4D97-AF65-F5344CB8AC3E}">
        <p14:creationId xmlns="" xmlns:p14="http://schemas.microsoft.com/office/powerpoint/2010/main" val="10712086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r>
              <a:rPr lang="pt-BR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RODA DE CONVERSA E QUESTIONAMENTOS</a:t>
            </a:r>
            <a:r>
              <a:rPr lang="pt-BR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</a:t>
            </a:r>
            <a:br>
              <a:rPr lang="pt-BR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endParaRPr lang="pt-BR" sz="28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72511" y="1182414"/>
            <a:ext cx="11035862" cy="5041020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dirty="0" smtClean="0">
                <a:solidFill>
                  <a:srgbClr val="FF0000"/>
                </a:solidFill>
              </a:rPr>
              <a:t>O QUE TRATA </a:t>
            </a:r>
            <a:r>
              <a:rPr lang="pt-BR" sz="2400" dirty="0">
                <a:solidFill>
                  <a:srgbClr val="FF0000"/>
                </a:solidFill>
              </a:rPr>
              <a:t>A MÚSICA</a:t>
            </a:r>
            <a:r>
              <a:rPr lang="pt-BR" sz="2400" dirty="0" smtClean="0">
                <a:solidFill>
                  <a:srgbClr val="FF0000"/>
                </a:solidFill>
              </a:rPr>
              <a:t>?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dirty="0" smtClean="0">
                <a:solidFill>
                  <a:srgbClr val="FF0000"/>
                </a:solidFill>
              </a:rPr>
              <a:t>O </a:t>
            </a:r>
            <a:r>
              <a:rPr lang="pt-BR" sz="2400" dirty="0">
                <a:solidFill>
                  <a:srgbClr val="FF0000"/>
                </a:solidFill>
              </a:rPr>
              <a:t>QUE ACONTECE SE MEXERMOS </a:t>
            </a:r>
            <a:r>
              <a:rPr lang="pt-BR" sz="2400" dirty="0" smtClean="0">
                <a:solidFill>
                  <a:srgbClr val="FF0000"/>
                </a:solidFill>
              </a:rPr>
              <a:t>TODAS AS PARTES DO CORPO </a:t>
            </a:r>
            <a:r>
              <a:rPr lang="pt-BR" sz="2400" dirty="0">
                <a:solidFill>
                  <a:srgbClr val="FF0000"/>
                </a:solidFill>
              </a:rPr>
              <a:t>JUNTAS</a:t>
            </a:r>
            <a:r>
              <a:rPr lang="pt-BR" sz="2400" dirty="0" smtClean="0">
                <a:solidFill>
                  <a:srgbClr val="FF0000"/>
                </a:solidFill>
              </a:rPr>
              <a:t>?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dirty="0" smtClean="0"/>
              <a:t>MEDIAR O CONHECIMENTO CIENTÍFICO.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dirty="0" smtClean="0">
                <a:solidFill>
                  <a:srgbClr val="FF0000"/>
                </a:solidFill>
              </a:rPr>
              <a:t> 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CORPO                  MOVIMENTOS                      GESTOS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06" y="3322580"/>
            <a:ext cx="2533225" cy="292450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97" y="3322579"/>
            <a:ext cx="1949668" cy="292450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366" y="3322580"/>
            <a:ext cx="2065281" cy="292450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5692609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040524"/>
            <a:ext cx="10515600" cy="5136439"/>
          </a:xfrm>
        </p:spPr>
        <p:txBody>
          <a:bodyPr/>
          <a:lstStyle/>
          <a:p>
            <a:pPr marL="171450" lvl="0" indent="-1714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pt-B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DANDO CONTINUIDADE  À BATALHA DOS MOVIMENTOS, O GRUPO SERÁ DESAFIADO A REALIZAR UM </a:t>
            </a:r>
            <a:r>
              <a:rPr lang="pt-BR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CIRCUÍTO </a:t>
            </a:r>
            <a:r>
              <a:rPr lang="pt-B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CONTEMPLANDO UMA SÉRIE DE MOVIMENTOS. ESSA SERÁ UMA OPORTUNIDADE </a:t>
            </a:r>
            <a:r>
              <a:rPr lang="pt-BR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 EDUCADORA </a:t>
            </a:r>
            <a:r>
              <a:rPr lang="pt-B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ENTRAR EM CENA  COMO OBSERVADORA. É INTERESSANTE PERCEBER  O GRAU DE DIFICULDADE E AGILIDADE DAS </a:t>
            </a:r>
            <a:r>
              <a:rPr lang="pt-BR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CRIANÇAS COMO: LATERALIDADE</a:t>
            </a:r>
            <a:r>
              <a:rPr lang="pt-B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pt-BR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EQUILÍBRIO</a:t>
            </a:r>
            <a:r>
              <a:rPr lang="pt-B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SEQUENCIAÇÃO</a:t>
            </a:r>
            <a:r>
              <a:rPr lang="pt-BR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REPRESENTAÇÃO </a:t>
            </a:r>
            <a:r>
              <a:rPr lang="pt-B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ESPACIAL, PARA FRENTE E PARA TRÁS</a:t>
            </a:r>
            <a:r>
              <a:rPr lang="pt-BR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ETC </a:t>
            </a:r>
            <a:r>
              <a:rPr lang="pt-B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5322914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5669" y="362607"/>
            <a:ext cx="11051628" cy="5814356"/>
          </a:xfrm>
        </p:spPr>
        <p:txBody>
          <a:bodyPr>
            <a:normAutofit fontScale="40000" lnSpcReduction="20000"/>
          </a:bodyPr>
          <a:lstStyle/>
          <a:p>
            <a:pPr marL="285750" lvl="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pt-BR" sz="5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BRINCADEIRA: CIRCUITO </a:t>
            </a:r>
            <a:r>
              <a:rPr lang="pt-BR" sz="5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OBSTÁCULOS</a:t>
            </a:r>
            <a:r>
              <a:rPr lang="pt-BR" sz="5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457200" algn="l"/>
              </a:tabLst>
            </a:pPr>
            <a:endParaRPr lang="pt-BR" sz="4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SERÁ PROPOSTO AO GRUPO, REALIZAR UM CIRCUITO DE BRINCADEIRAS COM OBSTÁCULOS CONTEMPLANDO OS MOVIMENTOS CORPORAIS, </a:t>
            </a:r>
            <a:r>
              <a:rPr lang="pt-BR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ÁREA  EXTERNA DA </a:t>
            </a:r>
            <a:r>
              <a:rPr lang="pt-BR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INSTITUIÇÃO, ONDE AS CRIANÇAS DEVERÃO SEGUIR UMA SEQUENCIA DE OBSTÁCULOS SENDO QUE CADA UMA DESSAS SEQUENCIAS, APRESENTA UMA SÉRIE DE REGRAS A SEREM CUMPRIDAS.</a:t>
            </a:r>
          </a:p>
          <a:p>
            <a:pPr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PARA INICIAR O </a:t>
            </a:r>
            <a:r>
              <a:rPr lang="pt-BR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CIRCUITO</a:t>
            </a:r>
            <a:r>
              <a:rPr lang="pt-BR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SERÁ ORGANIZADO NA ÁREA COBERTA DA </a:t>
            </a:r>
            <a:r>
              <a:rPr lang="pt-BR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UNIDADE </a:t>
            </a:r>
            <a:r>
              <a:rPr lang="pt-BR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PERCURSOS, </a:t>
            </a:r>
            <a:r>
              <a:rPr lang="pt-BR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UTILIZANDO  </a:t>
            </a:r>
            <a:r>
              <a:rPr lang="pt-BR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DIFERENTES </a:t>
            </a:r>
            <a:r>
              <a:rPr lang="pt-BR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MATERIAIS, COMO: </a:t>
            </a:r>
            <a:r>
              <a:rPr lang="pt-BR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CORDAS, COLCHONETES, BANCOS, CAIXAS, CAIXOTES, PNEUS, BAMBOLÊS, MESAS, TÁBUAS (VOCÊ PODE UTILIZÁ-LAS PARA FAZER PLANOS INCLINADOS </a:t>
            </a:r>
            <a:r>
              <a:rPr lang="pt-BR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OU PONTES),ETC</a:t>
            </a:r>
            <a:r>
              <a:rPr lang="pt-BR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br>
              <a:rPr lang="pt-BR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SEGUIDA, AS CRIANÇAS </a:t>
            </a:r>
            <a:r>
              <a:rPr lang="pt-BR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PERCORRERÃO ESTE CIRCUITO, EXPLORANDO O ESPAÇO DE DIFERENTES MANEIRAS: SUBINDO, DESCENDO, AGACHANDO-SE, ARRASTANDO-SE, PULANDO, PASSANDO POR CIMA, POR BAIXO, RODEANDO, EQUILIBRANDO-SE, PULANDO, PASSANDO POR PONTES E CORREDORES, ENTRANDO E SAINDO DE CAIXAS E TÚNEIS DE DIFERENTES TAMANHOS, ETC.</a:t>
            </a:r>
          </a:p>
          <a:p>
            <a:pPr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3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pt-BR" dirty="0" smtClean="0"/>
          </a:p>
          <a:p>
            <a:r>
              <a:rPr lang="pt-BR" sz="5100" b="1" dirty="0" smtClean="0">
                <a:solidFill>
                  <a:srgbClr val="0070C0"/>
                </a:solidFill>
              </a:rPr>
              <a:t>DIAGNÓSTICO ( REGISTRAR DIFICULDADES E POTENCIALIDADES)</a:t>
            </a:r>
            <a:endParaRPr lang="pt-BR" sz="51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76451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85750" lvl="0" indent="-285750">
              <a:lnSpc>
                <a:spcPct val="15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pt-BR" sz="3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CIRCUITO </a:t>
            </a:r>
            <a:r>
              <a:rPr lang="pt-BR" sz="3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DE OBSTÁCULOS:</a:t>
            </a:r>
            <a:r>
              <a:rPr lang="pt-B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lang="pt-B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78" y="898634"/>
            <a:ext cx="10689021" cy="561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604753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 smtClean="0"/>
              <a:t>RODA DE CONVERSA SOBRE O CIRCUITO.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600" dirty="0" smtClean="0">
                <a:solidFill>
                  <a:srgbClr val="0070C0"/>
                </a:solidFill>
              </a:rPr>
              <a:t>QUEM CONSEGUIU PASSAR TODOS OBSTÁCULOS?</a:t>
            </a:r>
          </a:p>
          <a:p>
            <a:r>
              <a:rPr lang="pt-BR" sz="3600" dirty="0" smtClean="0">
                <a:solidFill>
                  <a:srgbClr val="0070C0"/>
                </a:solidFill>
              </a:rPr>
              <a:t>QUEM NÃO CONSEGUIU? POR QUE?</a:t>
            </a:r>
            <a:endParaRPr lang="pt-BR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68833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92" y="1102478"/>
            <a:ext cx="11619248" cy="541901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68823" y="456147"/>
            <a:ext cx="96034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O GRUPO SERÁ CONVIDADO  À ASSISTIR EM POWER POINT A HISTÓRIA: </a:t>
            </a:r>
          </a:p>
          <a:p>
            <a:r>
              <a:rPr lang="pt-BR" dirty="0" smtClean="0"/>
              <a:t>( LIVRO, TV, PLACAS COM SEQUÊNCIA DA HISTÓRIA)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4318539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t-BR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QUESTIONAMENTOS SOBRE A  HISTÓRIA:</a:t>
            </a:r>
            <a:r>
              <a:rPr lang="pt-BR" sz="1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lang="pt-BR" sz="1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97724"/>
            <a:ext cx="10515600" cy="4679239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 QUE FALA A HISTÓRIA?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DESDE QUANDO APRENDEMOS A NOS MOVIMENTAR?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IMITAR OS GESTOS DA </a:t>
            </a:r>
            <a:r>
              <a:rPr lang="pt-BR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HISTÓRIA.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REGISTRAR A HISTÓRIA ATRAVÉS DE DESENHO </a:t>
            </a:r>
            <a:r>
              <a:rPr lang="pt-BR" sz="20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 PAPEL PARDO, CARTOLINA</a:t>
            </a:r>
            <a:r>
              <a:rPr lang="pt-BR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pt-BR" sz="20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PAINEL DE PISO)</a:t>
            </a:r>
            <a:endParaRPr lang="pt-BR" sz="20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t-BR" dirty="0" smtClean="0"/>
          </a:p>
          <a:p>
            <a:pPr marL="0" indent="0">
              <a:buNone/>
            </a:pPr>
            <a:r>
              <a:rPr lang="pt-BR" sz="2400" dirty="0" smtClean="0"/>
              <a:t>APRESENTAÇÃO DA PRODUÇÃO INDIVIDUAL.</a:t>
            </a:r>
            <a:endParaRPr lang="pt-BR" sz="2400" dirty="0"/>
          </a:p>
        </p:txBody>
      </p:sp>
    </p:spTree>
    <p:extLst>
      <p:ext uri="{BB962C8B-B14F-4D97-AF65-F5344CB8AC3E}">
        <p14:creationId xmlns="" xmlns:p14="http://schemas.microsoft.com/office/powerpoint/2010/main" val="4879485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008994" y="1040524"/>
            <a:ext cx="900211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pt-B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pt-B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REMETENDO-SE A HISTÓRIA, QUESTIONAR E CONVERSAR SOBRE A IMPORTÂNCIA DO ESQUELETO PARA O CORPO HUMANO, ONDE TERÃO A OPORTUNIDADE DE CONHECER E VISUALIZAR UM ESQUELETO EM TAMANHO REAL, PODENDO EXPLORAR OS DIFERENTES OSSOS E ARTICULAÇÕES  QUE COMPÕE NOSSO CORPO. PARTINDO DESSE CONHECIMENTO, O GRUPO PODERÁ EXPLORAR E CONHECER QUAL O MAIOR E O MENOR OSSO, QUANTOS OSSOS TEMOS, ETC... É INTERESSANTE TAMBÉM INFORMAR O GRUPO SOBRE A IMPORTÂNCIA DA ALIMENTAÇÃO ADEQUADA PARA MANTERMOS UMA VIDA SAUDÁVEL (OSSOS FORTES). </a:t>
            </a:r>
          </a:p>
          <a:p>
            <a:pPr algn="just">
              <a:spcAft>
                <a:spcPts val="0"/>
              </a:spcAft>
            </a:pPr>
            <a:endParaRPr lang="pt-BR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pt-BR" sz="20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VIDEO SOBRE A IMPORTÂNCIA DA ALIMENTAÇÃO PARA OS OSSOS.</a:t>
            </a:r>
            <a:endParaRPr lang="pt-BR" sz="20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pt-B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7945" y="522514"/>
            <a:ext cx="1450876" cy="56170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05310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378372"/>
            <a:ext cx="8037785" cy="1312316"/>
          </a:xfrm>
        </p:spPr>
        <p:txBody>
          <a:bodyPr>
            <a:normAutofit/>
          </a:bodyPr>
          <a:lstStyle/>
          <a:p>
            <a:r>
              <a:rPr lang="pt-BR" sz="3600" dirty="0" smtClean="0">
                <a:solidFill>
                  <a:srgbClr val="FF0000"/>
                </a:solidFill>
              </a:rPr>
              <a:t>MÚSICA ENCENADA: TUMBALACATUMBA TUMBA TÁ </a:t>
            </a:r>
            <a:r>
              <a:rPr lang="pt-BR" sz="3100" dirty="0" smtClean="0"/>
              <a:t>( XUXA)</a:t>
            </a:r>
            <a:endParaRPr lang="pt-BR" sz="31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765738"/>
            <a:ext cx="8053552" cy="4824247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PARA APRESENTAÇÃO DESTA MÚSICA, AS CRIANÇAS IRÃO SE CARACTERIZAR COM VESTIMENTAS DE ESQUELETOS E COREOGRAFAR DE ACORDO COM A MÚSICA. </a:t>
            </a:r>
          </a:p>
          <a:p>
            <a:r>
              <a:rPr lang="pt-BR" dirty="0" smtClean="0"/>
              <a:t>A PARTIR DA MESMA, SERÁ POSSÍVEL QUE AS CRIANÇAS USEM OS MOVIMENTOS E A EXPRESSIVIDADE DO CORPO. APÓS A ENCENAÇÃO, O GRUPO SERÁ QUESTIONADO A RESPEITO DOS MOVIMENTOS .</a:t>
            </a:r>
          </a:p>
          <a:p>
            <a:r>
              <a:rPr lang="pt-BR" dirty="0" smtClean="0"/>
              <a:t>A PARTIR DESSES ESTUDOS, O PROFESSOR EXPLICARÁ SOBRE A IMPORTÂNCIA DOS EXERCÍCIOS FÍSICOS, PARA O FORTALECIMENTO DOS MÚSCULOS E DA ESTRUTURA ÓSSEA.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8138" y="571500"/>
            <a:ext cx="2434786" cy="61446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41109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51337" y="236483"/>
            <a:ext cx="10452539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800" dirty="0"/>
          </a:p>
          <a:p>
            <a:r>
              <a:rPr lang="pt-BR" sz="2800" dirty="0" smtClean="0"/>
              <a:t>                                         QUESTIONAMENTOS:</a:t>
            </a:r>
          </a:p>
          <a:p>
            <a:endParaRPr lang="pt-BR" sz="2400" dirty="0"/>
          </a:p>
          <a:p>
            <a:r>
              <a:rPr lang="pt-BR" sz="2400" dirty="0" smtClean="0">
                <a:solidFill>
                  <a:srgbClr val="FF0000"/>
                </a:solidFill>
              </a:rPr>
              <a:t>•</a:t>
            </a:r>
            <a:r>
              <a:rPr lang="pt-BR" sz="2400" dirty="0" smtClean="0"/>
              <a:t> </a:t>
            </a:r>
            <a:r>
              <a:rPr lang="pt-BR" sz="2400" dirty="0" smtClean="0">
                <a:solidFill>
                  <a:srgbClr val="FF0000"/>
                </a:solidFill>
              </a:rPr>
              <a:t>O </a:t>
            </a:r>
            <a:r>
              <a:rPr lang="pt-BR" sz="2400" dirty="0">
                <a:solidFill>
                  <a:srgbClr val="FF0000"/>
                </a:solidFill>
              </a:rPr>
              <a:t>QUE PODEMOS FAZER COM AS MÃOS? E COM OS NOSSOS PÉS? COM A BOCA? COM OS BRAÇOS? </a:t>
            </a:r>
            <a:endParaRPr lang="pt-BR" sz="2400" dirty="0" smtClean="0">
              <a:solidFill>
                <a:srgbClr val="FF0000"/>
              </a:solidFill>
            </a:endParaRPr>
          </a:p>
          <a:p>
            <a:endParaRPr lang="pt-BR" sz="2400" dirty="0">
              <a:solidFill>
                <a:srgbClr val="FF0000"/>
              </a:solidFill>
            </a:endParaRPr>
          </a:p>
          <a:p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 smtClean="0">
                <a:solidFill>
                  <a:srgbClr val="FF0000"/>
                </a:solidFill>
              </a:rPr>
              <a:t>•SE UMA PARTE DO SEU CORPO FOSSE IMOBILIZADA, VOCÊ CONSEGUIRIA REALIZAR TODOS OS MOVIMENTOS?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725" y="3894083"/>
            <a:ext cx="3231930" cy="2606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45187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87954"/>
            <a:ext cx="10515600" cy="1325563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pt-BR" sz="3200" b="1" dirty="0" smtClean="0"/>
              <a:t>TEMA: </a:t>
            </a:r>
            <a:r>
              <a:rPr lang="pt-BR" sz="3200" b="1" dirty="0" smtClean="0">
                <a:solidFill>
                  <a:srgbClr val="FF0000"/>
                </a:solidFill>
              </a:rPr>
              <a:t>MOVIMENTO </a:t>
            </a:r>
            <a:r>
              <a:rPr lang="pt-BR" sz="3200" b="1" dirty="0">
                <a:solidFill>
                  <a:srgbClr val="FF0000"/>
                </a:solidFill>
              </a:rPr>
              <a:t>A TODO MOMENTO </a:t>
            </a:r>
            <a:endParaRPr lang="pt-BR" sz="3200" b="1" i="0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04" y="1336456"/>
            <a:ext cx="5628290" cy="511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752" y="1304924"/>
            <a:ext cx="5328745" cy="5111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847987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Brincadeira: cabra-cega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65738"/>
            <a:ext cx="5376041" cy="443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765738"/>
            <a:ext cx="5218386" cy="443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00378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Brincadeira das três pernas( </a:t>
            </a:r>
            <a:r>
              <a:rPr lang="pt-BR" sz="3100" dirty="0" smtClean="0"/>
              <a:t>em duplas as crianças deverão ter uma perna amarrada ao do colega. Professor orienta os movimentos).</a:t>
            </a:r>
            <a:endParaRPr lang="pt-BR" sz="31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2972" cy="4351338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70" y="1858608"/>
            <a:ext cx="4713890" cy="428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759" y="1844566"/>
            <a:ext cx="5754413" cy="428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44046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t-BR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pt-BR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pt-BR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APÓS </a:t>
            </a:r>
            <a:r>
              <a:rPr lang="pt-BR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TERMINAR ESTA ATIVIDADE O PROFESSOR </a:t>
            </a:r>
            <a:r>
              <a:rPr lang="pt-BR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QUESTIONARÁ AS </a:t>
            </a:r>
            <a:r>
              <a:rPr lang="pt-BR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CRIANÇAS.</a:t>
            </a:r>
            <a:br>
              <a:rPr lang="pt-BR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1800" dirty="0">
              <a:solidFill>
                <a:prstClr val="black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pt-BR" dirty="0">
                <a:solidFill>
                  <a:srgbClr val="FF0000"/>
                </a:solidFill>
              </a:rPr>
              <a:t>O QUE FOI </a:t>
            </a:r>
            <a:r>
              <a:rPr lang="pt-BR" dirty="0" smtClean="0">
                <a:solidFill>
                  <a:srgbClr val="FF0000"/>
                </a:solidFill>
              </a:rPr>
              <a:t>POSSÍVEL </a:t>
            </a:r>
            <a:r>
              <a:rPr lang="pt-BR" dirty="0">
                <a:solidFill>
                  <a:srgbClr val="FF0000"/>
                </a:solidFill>
              </a:rPr>
              <a:t>REALIZAR COM AS PARTES DO CORPO IMOBILIZADAS?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pt-BR" dirty="0" smtClean="0">
                <a:solidFill>
                  <a:srgbClr val="FF0000"/>
                </a:solidFill>
              </a:rPr>
              <a:t>CONSEGUIRAM </a:t>
            </a:r>
            <a:r>
              <a:rPr lang="pt-BR" dirty="0">
                <a:solidFill>
                  <a:srgbClr val="FF0000"/>
                </a:solidFill>
              </a:rPr>
              <a:t>CAMINHAR COM OS PÉS </a:t>
            </a:r>
            <a:r>
              <a:rPr lang="pt-BR" dirty="0" smtClean="0">
                <a:solidFill>
                  <a:srgbClr val="FF0000"/>
                </a:solidFill>
              </a:rPr>
              <a:t>PRESOS</a:t>
            </a:r>
            <a:r>
              <a:rPr lang="pt-BR" dirty="0">
                <a:solidFill>
                  <a:srgbClr val="FF0000"/>
                </a:solidFill>
              </a:rPr>
              <a:t>? 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pt-BR" dirty="0">
                <a:solidFill>
                  <a:srgbClr val="FF0000"/>
                </a:solidFill>
              </a:rPr>
              <a:t>ANDAR COM OS OLHOS VENDADOS?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pt-BR" dirty="0" smtClean="0">
                <a:solidFill>
                  <a:srgbClr val="FF0000"/>
                </a:solidFill>
              </a:rPr>
              <a:t>O </a:t>
            </a:r>
            <a:r>
              <a:rPr lang="pt-BR" dirty="0">
                <a:solidFill>
                  <a:srgbClr val="FF0000"/>
                </a:solidFill>
              </a:rPr>
              <a:t>QUE FOI MAIS </a:t>
            </a:r>
            <a:r>
              <a:rPr lang="pt-BR" dirty="0" smtClean="0">
                <a:solidFill>
                  <a:srgbClr val="FF0000"/>
                </a:solidFill>
              </a:rPr>
              <a:t>FÁCIL </a:t>
            </a:r>
            <a:r>
              <a:rPr lang="pt-BR" dirty="0">
                <a:solidFill>
                  <a:srgbClr val="FF0000"/>
                </a:solidFill>
              </a:rPr>
              <a:t>REALIZAR?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pt-BR" dirty="0">
                <a:solidFill>
                  <a:srgbClr val="FF0000"/>
                </a:solidFill>
              </a:rPr>
              <a:t> E O MAIS </a:t>
            </a:r>
            <a:r>
              <a:rPr lang="pt-BR" dirty="0" smtClean="0">
                <a:solidFill>
                  <a:srgbClr val="FF0000"/>
                </a:solidFill>
              </a:rPr>
              <a:t>DÍFICIL</a:t>
            </a:r>
            <a:r>
              <a:rPr lang="pt-BR" dirty="0">
                <a:solidFill>
                  <a:srgbClr val="FF0000"/>
                </a:solidFill>
              </a:rPr>
              <a:t>? 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8411808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19352" y="751344"/>
            <a:ext cx="966426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/>
              <a:t>AO </a:t>
            </a:r>
            <a:r>
              <a:rPr lang="pt-BR" sz="2000" dirty="0"/>
              <a:t>TÉRMINO DOS </a:t>
            </a:r>
            <a:r>
              <a:rPr lang="pt-BR" sz="2000" dirty="0" smtClean="0"/>
              <a:t>QUESTIONAMENTOS</a:t>
            </a:r>
            <a:r>
              <a:rPr lang="pt-BR" sz="2000" dirty="0"/>
              <a:t>, A EDUCADORA APROVEITA A OCASIÃO PARA FALAR DAS LIMITAÇÕES FÍSICAS QUE MUITAS PESSOAS POSSUEM, ONDE OS MOVIMENTOS REALIZADOS SÃO MUITO RESTRITOS. É VÁLIDO SALIENTAR </a:t>
            </a:r>
            <a:r>
              <a:rPr lang="pt-BR" sz="2000" dirty="0" smtClean="0"/>
              <a:t>TAMBÉM A RESPEITO </a:t>
            </a:r>
            <a:r>
              <a:rPr lang="pt-BR" sz="2000" dirty="0"/>
              <a:t>D</a:t>
            </a:r>
            <a:r>
              <a:rPr lang="pt-BR" sz="2000" dirty="0" smtClean="0"/>
              <a:t>AS </a:t>
            </a:r>
            <a:r>
              <a:rPr lang="pt-BR" sz="2000" dirty="0"/>
              <a:t>PESSOAS QUE POSSUEM ALGUM TIPO DE DEFICIÊNCIA (FÍSICA, </a:t>
            </a:r>
            <a:r>
              <a:rPr lang="pt-BR" sz="2000" dirty="0" smtClean="0"/>
              <a:t>MENTAL, </a:t>
            </a:r>
            <a:r>
              <a:rPr lang="pt-BR" sz="2000" dirty="0"/>
              <a:t>ETC.) E QUE CONVIVEM DIARIAMENTE COM ALGUM TIPO DE LIMITAÇÃO OU ATÉ MESMO COM MÚLTIPLAS LIMITAÇÕES, ONDE O ÚNICO MOVIMENTO QUE SÃO CAPAZES DE REALIZAR É LIMITADO SOMENTE AS EXPRESSÕES DA FACE, SENDO QUE MUITAS PODEM SER AS CAUSAS DESSAS LIMITAÇÕES, DENTRE ELAS, É POSSÍVEL DESTACAR OS FATORES GENÉTICOS, COMPLICAÇÕES NO PARTO, ACIDENTES DOMÉSTICOS, DE TRÂNSITO, ETC. </a:t>
            </a:r>
            <a:endParaRPr lang="pt-BR" sz="2000" dirty="0" smtClean="0"/>
          </a:p>
          <a:p>
            <a:pPr algn="just"/>
            <a:r>
              <a:rPr lang="pt-BR" sz="2000" dirty="0" smtClean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rgbClr val="FF0000"/>
                </a:solidFill>
              </a:rPr>
              <a:t> MEDIAÇÃO COM IMAGENS NO DATA SHOW. </a:t>
            </a:r>
            <a:endParaRPr lang="pt-BR" sz="2000" dirty="0">
              <a:solidFill>
                <a:srgbClr val="FF0000"/>
              </a:solidFill>
            </a:endParaRPr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739" y="3594539"/>
            <a:ext cx="4903076" cy="29348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589310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056" y="940618"/>
            <a:ext cx="8068748" cy="163775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056" y="2886075"/>
            <a:ext cx="9503469" cy="37433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55954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pt-B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OBS: ESSA ATIVIDADE PODE SERVIR COMO FECHAMENTO DA PROPOSTA</a:t>
            </a:r>
            <a:r>
              <a:rPr lang="pt-BR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br>
              <a:rPr lang="pt-BR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r>
              <a:rPr lang="pt-BR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ANÁLISE DA EVOLUÇÃO DO GRUPO.</a:t>
            </a:r>
            <a:r>
              <a:rPr lang="pt-B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lang="pt-B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r>
              <a:rPr lang="pt-BR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CIRCUITO DE OBSTÁCULOS:</a:t>
            </a:r>
            <a:endParaRPr lang="pt-BR" sz="2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46" y="1623847"/>
            <a:ext cx="10578662" cy="466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390622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5572" y="882868"/>
            <a:ext cx="10337923" cy="5139559"/>
          </a:xfrm>
        </p:spPr>
        <p:txBody>
          <a:bodyPr>
            <a:normAutofit fontScale="90000"/>
          </a:bodyPr>
          <a:lstStyle/>
          <a:p>
            <a:r>
              <a:rPr lang="pt-BR" sz="2700" b="1" dirty="0" smtClean="0">
                <a:solidFill>
                  <a:srgbClr val="FF0000"/>
                </a:solidFill>
              </a:rPr>
              <a:t>ATIVIDADES LIVRES E ÁREA EXTERNA:</a:t>
            </a:r>
            <a:br>
              <a:rPr lang="pt-BR" sz="2700" b="1" dirty="0" smtClean="0">
                <a:solidFill>
                  <a:srgbClr val="FF0000"/>
                </a:solidFill>
              </a:rPr>
            </a:br>
            <a:r>
              <a:rPr lang="pt-BR" sz="2000" b="1" dirty="0" smtClean="0"/>
              <a:t/>
            </a:r>
            <a:br>
              <a:rPr lang="pt-BR" sz="2000" b="1" dirty="0" smtClean="0"/>
            </a:br>
            <a:r>
              <a:rPr lang="pt-BR" sz="2000" dirty="0" smtClean="0"/>
              <a:t>S</a:t>
            </a:r>
            <a:r>
              <a:rPr lang="pt-BR" sz="1800" dirty="0" smtClean="0"/>
              <a:t>ERÁ OFERECIDO ÀS CRIANÇAS DIFERENTES MATERIAIS , PROPORCIONANDO DIFERENTES POSSIBILIDADES DE INTERAÇÕES E BRINCADEIRAS:</a:t>
            </a:r>
            <a:br>
              <a:rPr lang="pt-BR" sz="1800" dirty="0" smtClean="0"/>
            </a:br>
            <a:r>
              <a:rPr lang="pt-BR" sz="1800" dirty="0" smtClean="0"/>
              <a:t/>
            </a:r>
            <a:br>
              <a:rPr lang="pt-BR" sz="1800" dirty="0" smtClean="0"/>
            </a:br>
            <a:r>
              <a:rPr lang="pt-BR" sz="1800" dirty="0" smtClean="0"/>
              <a:t>CORDAS;</a:t>
            </a:r>
            <a:br>
              <a:rPr lang="pt-BR" sz="1800" dirty="0" smtClean="0"/>
            </a:br>
            <a:r>
              <a:rPr lang="pt-BR" sz="1800" dirty="0" smtClean="0"/>
              <a:t/>
            </a:r>
            <a:br>
              <a:rPr lang="pt-BR" sz="1800" dirty="0" smtClean="0"/>
            </a:br>
            <a:r>
              <a:rPr lang="pt-BR" sz="1800" dirty="0" smtClean="0"/>
              <a:t>BOLAS;</a:t>
            </a:r>
            <a:br>
              <a:rPr lang="pt-BR" sz="1800" dirty="0" smtClean="0"/>
            </a:br>
            <a:r>
              <a:rPr lang="pt-BR" sz="1800" dirty="0" smtClean="0"/>
              <a:t/>
            </a:r>
            <a:br>
              <a:rPr lang="pt-BR" sz="1800" dirty="0" smtClean="0"/>
            </a:br>
            <a:r>
              <a:rPr lang="pt-BR" sz="1800" dirty="0" smtClean="0"/>
              <a:t>BAMBOLÊS;</a:t>
            </a:r>
            <a:br>
              <a:rPr lang="pt-BR" sz="1800" dirty="0" smtClean="0"/>
            </a:br>
            <a:r>
              <a:rPr lang="pt-BR" sz="1800" dirty="0" smtClean="0"/>
              <a:t/>
            </a:r>
            <a:br>
              <a:rPr lang="pt-BR" sz="1800" dirty="0" smtClean="0"/>
            </a:br>
            <a:r>
              <a:rPr lang="pt-BR" sz="1800" dirty="0" smtClean="0"/>
              <a:t>AMARELINHA;</a:t>
            </a:r>
            <a:br>
              <a:rPr lang="pt-BR" sz="1800" dirty="0" smtClean="0"/>
            </a:br>
            <a:r>
              <a:rPr lang="pt-BR" sz="1800" dirty="0" smtClean="0"/>
              <a:t/>
            </a:r>
            <a:br>
              <a:rPr lang="pt-BR" sz="1800" dirty="0" smtClean="0"/>
            </a:br>
            <a:r>
              <a:rPr lang="pt-BR" sz="1800" dirty="0" smtClean="0"/>
              <a:t>PEGA-PEGA;</a:t>
            </a:r>
            <a:br>
              <a:rPr lang="pt-BR" sz="1800" dirty="0" smtClean="0"/>
            </a:br>
            <a:r>
              <a:rPr lang="pt-BR" sz="1800" dirty="0" smtClean="0"/>
              <a:t/>
            </a:r>
            <a:br>
              <a:rPr lang="pt-BR" sz="1800" dirty="0" smtClean="0"/>
            </a:br>
            <a:r>
              <a:rPr lang="pt-BR" sz="1800" dirty="0" smtClean="0"/>
              <a:t>CABO DE GUERRA;</a:t>
            </a:r>
            <a:br>
              <a:rPr lang="pt-BR" sz="1800" dirty="0" smtClean="0"/>
            </a:br>
            <a:r>
              <a:rPr lang="pt-BR" sz="1800" dirty="0" smtClean="0"/>
              <a:t/>
            </a:r>
            <a:br>
              <a:rPr lang="pt-BR" sz="1800" dirty="0" smtClean="0"/>
            </a:br>
            <a:r>
              <a:rPr lang="pt-BR" sz="1800" dirty="0" smtClean="0"/>
              <a:t>PIQUE ESCONDE;</a:t>
            </a:r>
            <a:br>
              <a:rPr lang="pt-BR" sz="1800" dirty="0" smtClean="0"/>
            </a:br>
            <a:r>
              <a:rPr lang="pt-BR" sz="1800" dirty="0" smtClean="0"/>
              <a:t/>
            </a:r>
            <a:br>
              <a:rPr lang="pt-BR" sz="1800" dirty="0" smtClean="0"/>
            </a:br>
            <a:r>
              <a:rPr lang="pt-BR" sz="1800" dirty="0" smtClean="0"/>
              <a:t>DANÇA...</a:t>
            </a:r>
            <a:br>
              <a:rPr lang="pt-BR" sz="1800" dirty="0" smtClean="0"/>
            </a:br>
            <a:r>
              <a:rPr lang="pt-BR" sz="1800" dirty="0" smtClean="0"/>
              <a:t/>
            </a:r>
            <a:br>
              <a:rPr lang="pt-BR" sz="1800" dirty="0" smtClean="0"/>
            </a:br>
            <a:r>
              <a:rPr lang="pt-BR" sz="1800" dirty="0" smtClean="0"/>
              <a:t/>
            </a:r>
            <a:br>
              <a:rPr lang="pt-BR" sz="1800" dirty="0" smtClean="0"/>
            </a:br>
            <a:r>
              <a:rPr lang="pt-BR" sz="1800" dirty="0" smtClean="0"/>
              <a:t/>
            </a:r>
            <a:br>
              <a:rPr lang="pt-BR" sz="1800" dirty="0" smtClean="0"/>
            </a:br>
            <a:r>
              <a:rPr lang="pt-BR" sz="1800" dirty="0" smtClean="0"/>
              <a:t/>
            </a:r>
            <a:br>
              <a:rPr lang="pt-BR" sz="1800" dirty="0" smtClean="0"/>
            </a:br>
            <a:r>
              <a:rPr lang="pt-BR" sz="1800" dirty="0" smtClean="0"/>
              <a:t/>
            </a:r>
            <a:br>
              <a:rPr lang="pt-BR" sz="1800" dirty="0" smtClean="0"/>
            </a:br>
            <a:r>
              <a:rPr lang="pt-BR" sz="1800" dirty="0" smtClean="0"/>
              <a:t/>
            </a:r>
            <a:br>
              <a:rPr lang="pt-BR" sz="1800" dirty="0" smtClean="0"/>
            </a:br>
            <a:endParaRPr lang="pt-BR" sz="18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910" y="1529256"/>
            <a:ext cx="6642703" cy="46286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97962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88731" y="1466192"/>
            <a:ext cx="11319641" cy="4729656"/>
          </a:xfrm>
        </p:spPr>
        <p:txBody>
          <a:bodyPr>
            <a:normAutofit fontScale="90000"/>
          </a:bodyPr>
          <a:lstStyle/>
          <a:p>
            <a:pPr marL="457200" algn="just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pt-B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FECHAMENTO:</a:t>
            </a:r>
            <a:br>
              <a:rPr lang="pt-B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CONCEITO FINAL: </a:t>
            </a:r>
            <a:r>
              <a:rPr lang="pt-BR" sz="2800" dirty="0" smtClean="0">
                <a:latin typeface="Calibri"/>
                <a:ea typeface="Calibri"/>
                <a:cs typeface="Calibri"/>
              </a:rPr>
              <a:t>Este é o momento das crianças conceituarem tudo o que aprenderam durante a proposta desenvolvida bem como, será o momento de resgatar o conceito inicial e completar o painel do início da proposta.</a:t>
            </a:r>
            <a:r>
              <a:rPr lang="pt-BR" sz="2800" dirty="0" smtClean="0">
                <a:latin typeface="Calibri"/>
                <a:ea typeface="Calibri"/>
                <a:cs typeface="Times New Roman"/>
              </a:rPr>
              <a:t/>
            </a:r>
            <a:br>
              <a:rPr lang="pt-BR" sz="2800" dirty="0" smtClean="0">
                <a:latin typeface="Calibri"/>
                <a:ea typeface="Calibri"/>
                <a:cs typeface="Times New Roman"/>
              </a:rPr>
            </a:br>
            <a:r>
              <a:rPr lang="pt-BR" sz="2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820" y="395286"/>
            <a:ext cx="3783725" cy="30573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500851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600" dirty="0">
                <a:latin typeface="Calibri"/>
                <a:ea typeface="Calibri"/>
                <a:cs typeface="Times New Roman"/>
              </a:rPr>
              <a:t/>
            </a:r>
            <a:br>
              <a:rPr lang="pt-BR" sz="3600" dirty="0">
                <a:latin typeface="Calibri"/>
                <a:ea typeface="Calibri"/>
                <a:cs typeface="Times New Roman"/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536028"/>
            <a:ext cx="10515600" cy="5640935"/>
          </a:xfrm>
        </p:spPr>
        <p:txBody>
          <a:bodyPr/>
          <a:lstStyle/>
          <a:p>
            <a:r>
              <a:rPr lang="pt-BR" dirty="0" smtClean="0">
                <a:solidFill>
                  <a:srgbClr val="FF0000"/>
                </a:solidFill>
                <a:latin typeface="Calibri Light"/>
                <a:ea typeface="+mj-ea"/>
                <a:cs typeface="+mj-cs"/>
              </a:rPr>
              <a:t> OBSERVAÇÃO</a:t>
            </a:r>
            <a:r>
              <a:rPr lang="pt-BR" dirty="0">
                <a:solidFill>
                  <a:srgbClr val="FF0000"/>
                </a:solidFill>
                <a:latin typeface="Calibri Light"/>
                <a:ea typeface="+mj-ea"/>
                <a:cs typeface="+mj-cs"/>
              </a:rPr>
              <a:t>:</a:t>
            </a:r>
            <a:r>
              <a:rPr lang="pt-BR" sz="1800" dirty="0">
                <a:solidFill>
                  <a:prstClr val="black"/>
                </a:solidFill>
                <a:latin typeface="Calibri Light"/>
                <a:ea typeface="+mj-ea"/>
                <a:cs typeface="+mj-cs"/>
              </a:rPr>
              <a:t/>
            </a:r>
            <a:br>
              <a:rPr lang="pt-BR" sz="1800" dirty="0">
                <a:solidFill>
                  <a:prstClr val="black"/>
                </a:solidFill>
                <a:latin typeface="Calibri Light"/>
                <a:ea typeface="+mj-ea"/>
                <a:cs typeface="+mj-cs"/>
              </a:rPr>
            </a:br>
            <a:r>
              <a:rPr lang="pt-BR" sz="1800" dirty="0">
                <a:solidFill>
                  <a:prstClr val="black"/>
                </a:solidFill>
                <a:latin typeface="Calibri Light"/>
                <a:ea typeface="+mj-ea"/>
                <a:cs typeface="+mj-cs"/>
              </a:rPr>
              <a:t>MENCIONAR OS DESTAQUES E AS DIFICULDADES DA PROPOSTA</a:t>
            </a:r>
            <a:r>
              <a:rPr lang="pt-BR" sz="4000" dirty="0" smtClean="0">
                <a:solidFill>
                  <a:prstClr val="black"/>
                </a:solidFill>
                <a:latin typeface="Calibri Light"/>
                <a:ea typeface="+mj-ea"/>
                <a:cs typeface="+mj-cs"/>
              </a:rPr>
              <a:t>.</a:t>
            </a:r>
            <a:r>
              <a:rPr lang="pt-BR" sz="4000" b="1" dirty="0">
                <a:solidFill>
                  <a:srgbClr val="1F497D"/>
                </a:solidFill>
                <a:ea typeface="Calibri"/>
                <a:cs typeface="Times New Roman"/>
              </a:rPr>
              <a:t> </a:t>
            </a:r>
            <a:endParaRPr lang="pt-BR" sz="4000" b="1" dirty="0" smtClean="0">
              <a:solidFill>
                <a:srgbClr val="1F497D"/>
              </a:solidFill>
              <a:ea typeface="Calibri"/>
              <a:cs typeface="Times New Roman"/>
            </a:endParaRPr>
          </a:p>
          <a:p>
            <a:endParaRPr lang="pt-BR" sz="4000" b="1" dirty="0">
              <a:solidFill>
                <a:srgbClr val="1F497D"/>
              </a:solidFill>
              <a:ea typeface="Calibri"/>
              <a:cs typeface="Times New Roman"/>
            </a:endParaRPr>
          </a:p>
          <a:p>
            <a:r>
              <a:rPr lang="pt-BR" sz="4000" b="1" dirty="0" smtClean="0">
                <a:solidFill>
                  <a:srgbClr val="1F497D"/>
                </a:solidFill>
                <a:ea typeface="Calibri"/>
                <a:cs typeface="Times New Roman"/>
              </a:rPr>
              <a:t>REFERÊNCIAS </a:t>
            </a:r>
            <a:r>
              <a:rPr lang="pt-BR" sz="4000" b="1" dirty="0">
                <a:solidFill>
                  <a:srgbClr val="1F497D"/>
                </a:solidFill>
                <a:ea typeface="Calibri"/>
                <a:cs typeface="Times New Roman"/>
              </a:rPr>
              <a:t>BIBLIOGRÁFICAS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8955854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36028"/>
            <a:ext cx="10515600" cy="693682"/>
          </a:xfrm>
        </p:spPr>
        <p:txBody>
          <a:bodyPr>
            <a:normAutofit fontScale="90000"/>
          </a:bodyPr>
          <a:lstStyle/>
          <a:p>
            <a:pPr lvl="0" defTabSz="449263" fontAlgn="base">
              <a:lnSpc>
                <a:spcPct val="100000"/>
              </a:lnSpc>
              <a:spcAft>
                <a:spcPct val="0"/>
              </a:spcAft>
            </a:pPr>
            <a:r>
              <a:rPr lang="pt-BR" altLang="pt-BR" sz="4000" b="1" dirty="0">
                <a:solidFill>
                  <a:srgbClr val="FF0000"/>
                </a:solidFill>
                <a:latin typeface="Arial" charset="0"/>
                <a:ea typeface="Microsoft YaHei" pitchFamily="34" charset="-122"/>
                <a:cs typeface="+mn-cs"/>
              </a:rPr>
              <a:t>ROTEIRO </a:t>
            </a:r>
            <a:r>
              <a:rPr lang="pt-BR" altLang="pt-BR" sz="4000" b="1" dirty="0" smtClean="0">
                <a:solidFill>
                  <a:srgbClr val="FF0000"/>
                </a:solidFill>
                <a:latin typeface="Arial" charset="0"/>
                <a:ea typeface="Microsoft YaHei" pitchFamily="34" charset="-122"/>
                <a:cs typeface="+mn-cs"/>
              </a:rPr>
              <a:t>(</a:t>
            </a:r>
            <a:r>
              <a:rPr lang="pt-BR" altLang="pt-BR" sz="4000" b="1" dirty="0">
                <a:solidFill>
                  <a:srgbClr val="FF0000"/>
                </a:solidFill>
                <a:latin typeface="Arial" charset="0"/>
                <a:ea typeface="Microsoft YaHei" pitchFamily="34" charset="-122"/>
                <a:cs typeface="+mn-cs"/>
              </a:rPr>
              <a:t>SUGESTÃO)</a:t>
            </a:r>
            <a:r>
              <a:rPr lang="pt-BR" altLang="pt-BR" b="1" dirty="0">
                <a:solidFill>
                  <a:srgbClr val="FFFF00"/>
                </a:solidFill>
                <a:latin typeface="Arial" charset="0"/>
                <a:ea typeface="Microsoft YaHei" pitchFamily="34" charset="-122"/>
                <a:cs typeface="+mn-cs"/>
              </a:rPr>
              <a:t/>
            </a:r>
            <a:br>
              <a:rPr lang="pt-BR" altLang="pt-BR" b="1" dirty="0">
                <a:solidFill>
                  <a:srgbClr val="FFFF00"/>
                </a:solidFill>
                <a:latin typeface="Arial" charset="0"/>
                <a:ea typeface="Microsoft YaHei" pitchFamily="34" charset="-122"/>
                <a:cs typeface="+mn-cs"/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29710"/>
            <a:ext cx="10515600" cy="4947253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1- CABEÇALHO;</a:t>
            </a:r>
          </a:p>
          <a:p>
            <a:r>
              <a:rPr lang="pt-BR" dirty="0" smtClean="0"/>
              <a:t>2- TEMA ;</a:t>
            </a:r>
          </a:p>
          <a:p>
            <a:r>
              <a:rPr lang="pt-BR" dirty="0" smtClean="0"/>
              <a:t>3- ACOLHIDA;</a:t>
            </a:r>
          </a:p>
          <a:p>
            <a:r>
              <a:rPr lang="pt-BR" dirty="0" smtClean="0"/>
              <a:t>4- HIGIENE E ALIMENTAÇÃO;</a:t>
            </a:r>
          </a:p>
          <a:p>
            <a:r>
              <a:rPr lang="pt-BR" dirty="0" smtClean="0"/>
              <a:t>5- ATIVIDADES COORDENADAS;</a:t>
            </a:r>
          </a:p>
          <a:p>
            <a:r>
              <a:rPr lang="pt-BR" dirty="0" smtClean="0"/>
              <a:t>6- ATIVIDADES LIVRES;</a:t>
            </a:r>
          </a:p>
          <a:p>
            <a:r>
              <a:rPr lang="pt-BR" dirty="0" smtClean="0"/>
              <a:t>7- ATIVIDADES EM ÁREA EXTERNA;</a:t>
            </a:r>
          </a:p>
          <a:p>
            <a:r>
              <a:rPr lang="pt-BR" dirty="0" smtClean="0"/>
              <a:t>8 FECHAMENTO;</a:t>
            </a:r>
          </a:p>
          <a:p>
            <a:r>
              <a:rPr lang="pt-BR" dirty="0" smtClean="0"/>
              <a:t>9-OBSERVAÇÃO;</a:t>
            </a:r>
          </a:p>
          <a:p>
            <a:r>
              <a:rPr lang="pt-BR" dirty="0" smtClean="0"/>
              <a:t>10- BIBLIOGRAFIA.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6774869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82869" y="706204"/>
            <a:ext cx="10405241" cy="587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solidFill>
                  <a:srgbClr val="FF0000"/>
                </a:solidFill>
                <a:ea typeface="Calibri"/>
                <a:cs typeface="Times New Roman"/>
              </a:rPr>
              <a:t>                        </a:t>
            </a:r>
            <a:r>
              <a:rPr lang="pt-BR" sz="2800" b="1" dirty="0" smtClean="0">
                <a:solidFill>
                  <a:srgbClr val="FF0000"/>
                </a:solidFill>
                <a:ea typeface="Calibri"/>
                <a:cs typeface="Times New Roman"/>
              </a:rPr>
              <a:t>OBJETIVOS </a:t>
            </a:r>
            <a:r>
              <a:rPr lang="pt-BR" sz="2800" b="1" dirty="0">
                <a:solidFill>
                  <a:srgbClr val="FF0000"/>
                </a:solidFill>
                <a:ea typeface="Calibri"/>
                <a:cs typeface="Times New Roman"/>
              </a:rPr>
              <a:t>DE APRENDIZAGEM E DESENVOLVIMENTO</a:t>
            </a:r>
            <a:r>
              <a:rPr lang="pt-BR" sz="2800" b="1" dirty="0" smtClean="0">
                <a:solidFill>
                  <a:srgbClr val="FF0000"/>
                </a:solidFill>
                <a:ea typeface="Calibri"/>
                <a:cs typeface="Times New Roman"/>
              </a:rPr>
              <a:t> 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 smtClean="0">
                <a:ea typeface="Calibri"/>
                <a:cs typeface="Times New Roman"/>
              </a:rPr>
              <a:t>                                                                       (</a:t>
            </a:r>
            <a:r>
              <a:rPr lang="pt-BR" sz="2000" b="1" dirty="0">
                <a:ea typeface="Calibri"/>
                <a:cs typeface="Times New Roman"/>
              </a:rPr>
              <a:t>1 ano e 7 meses a 3 anos e 11 meses)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pt-BR" sz="2400" dirty="0">
                <a:ea typeface="Calibri"/>
                <a:cs typeface="Times New Roman"/>
              </a:rPr>
              <a:t>Apropriar-se de gestos e movimentos de sua cultura no cuidado de si e nos jogos e brincadeiras.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pt-BR" sz="2400" dirty="0">
                <a:ea typeface="Calibri"/>
                <a:cs typeface="Times New Roman"/>
              </a:rPr>
              <a:t>Explorar formas de deslocamento no espaço (pular, saltar, dançar), combinando movimentos e seguindo orientações.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pt-BR" sz="2400" dirty="0">
                <a:ea typeface="Calibri"/>
                <a:cs typeface="Times New Roman"/>
              </a:rPr>
              <a:t>Fazer uso de suas possibilidades corporais, ao se envolver em brincadeiras e atividades de diferentes naturezas.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pt-BR" sz="2400" dirty="0">
                <a:ea typeface="Calibri"/>
                <a:cs typeface="Times New Roman"/>
              </a:rPr>
              <a:t>Demonstrar progressiva independência no cuidado do seu corpo.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pt-BR" sz="2400" dirty="0">
                <a:ea typeface="Calibri"/>
                <a:cs typeface="Times New Roman"/>
              </a:rPr>
              <a:t>Deslocar seu corpo no espaço, orientando-se por noções como frente, atrás, no alto, embaixo, dentro, fora, etc.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pt-BR" sz="2400" dirty="0">
                <a:ea typeface="Calibri"/>
                <a:cs typeface="Times New Roman"/>
              </a:rPr>
              <a:t>Desenvolver progressivamente as habilidades manuais, adquirindo controle para desenhar, pintar, rasgar, folhear, entre outros.</a:t>
            </a:r>
            <a:endParaRPr lang="pt-BR" sz="2400" dirty="0"/>
          </a:p>
        </p:txBody>
      </p:sp>
    </p:spTree>
    <p:extLst>
      <p:ext uri="{BB962C8B-B14F-4D97-AF65-F5344CB8AC3E}">
        <p14:creationId xmlns="" xmlns:p14="http://schemas.microsoft.com/office/powerpoint/2010/main" val="1896573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40979" y="555571"/>
            <a:ext cx="697917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ACOLHIDA</a:t>
            </a:r>
            <a:r>
              <a:rPr lang="pt-BR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ctr">
              <a:spcAft>
                <a:spcPts val="0"/>
              </a:spcAft>
            </a:pPr>
            <a:endParaRPr lang="pt-BR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PARA ESTA </a:t>
            </a:r>
            <a:r>
              <a:rPr lang="pt-BR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OCASIÃO </a:t>
            </a: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SERÃO PREPARADOS ALGUNS MOMENTOS DIVERSIFICADOS, SENDO ALGUNS DELES RELACIONADOS AO TEMA, ORGANIZADOS PARA RECEBER AS CRIANÇAS EM NOSSO CENTRO. SÃO ELES:</a:t>
            </a:r>
          </a:p>
          <a:p>
            <a:pPr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"/>
            </a:pPr>
            <a:r>
              <a:rPr lang="pt-BR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JOGO DA MEMÓRIA  DAS PARTES DO CORPO;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"/>
            </a:pPr>
            <a:r>
              <a:rPr lang="pt-B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JOGO DAS EXPRESSÕES FACIAIS;</a:t>
            </a:r>
            <a:endParaRPr lang="pt-BR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"/>
            </a:pPr>
            <a:r>
              <a:rPr lang="pt-B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QUEBRA CABEÇA DO CORPO HUMANO;</a:t>
            </a:r>
            <a:endParaRPr lang="pt-BR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"/>
            </a:pPr>
            <a:r>
              <a:rPr lang="pt-B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CD</a:t>
            </a:r>
            <a:r>
              <a:rPr lang="pt-BR" sz="2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pt-B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MUSICAIS;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"/>
            </a:pPr>
            <a:r>
              <a:rPr lang="pt-B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JOGO DE ENCAIXE;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"/>
            </a:pPr>
            <a:r>
              <a:rPr lang="pt-B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MODELAR O CORPO HUMANO.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828675">
              <a:spcAft>
                <a:spcPts val="0"/>
              </a:spcAft>
              <a:tabLst>
                <a:tab pos="827405" algn="l"/>
              </a:tabLst>
            </a:pPr>
            <a:r>
              <a:rPr lang="pt-BR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pt-B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00" name="Picture 4" descr="http://thumbs.dreamstime.com/z/crian%C3%A7as-dos-desenhos-animados-1941651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03476" y="404949"/>
            <a:ext cx="3585512" cy="61522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987866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9731" y="317829"/>
            <a:ext cx="10515600" cy="1132599"/>
          </a:xfrm>
        </p:spPr>
        <p:txBody>
          <a:bodyPr>
            <a:normAutofit/>
          </a:bodyPr>
          <a:lstStyle/>
          <a:p>
            <a:pPr marL="228600" lvl="0" indent="-2286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pt-BR" sz="36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ALIMENTAÇÃO: A IMPORTÂNCIA DA MASTIGAÇÃO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81959"/>
            <a:ext cx="10515600" cy="4695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VIDEOS  SOBRE  MASTIGAÇÃO </a:t>
            </a:r>
          </a:p>
          <a:p>
            <a:pPr marL="0" indent="0">
              <a:buNone/>
            </a:pPr>
            <a:r>
              <a:rPr lang="pt-BR" dirty="0" smtClean="0"/>
              <a:t>E DIGESTÃO</a:t>
            </a:r>
            <a:endParaRPr lang="pt-B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213" y="1639614"/>
            <a:ext cx="6101256" cy="466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666534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</a:rPr>
              <a:t>HIGIENE</a:t>
            </a:r>
            <a:r>
              <a:rPr lang="pt-BR" sz="3200" dirty="0" smtClean="0"/>
              <a:t> ( </a:t>
            </a:r>
            <a:r>
              <a:rPr lang="pt-BR" sz="2800" dirty="0" smtClean="0"/>
              <a:t>MOVIMENTOS DA ESCOVAÇÃO)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87366"/>
            <a:ext cx="10607566" cy="5265682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85" y="1434663"/>
            <a:ext cx="8781393" cy="482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082" y="3846788"/>
            <a:ext cx="2174656" cy="200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62475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88275" y="583325"/>
            <a:ext cx="10531365" cy="5295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AÇÕES</a:t>
            </a:r>
            <a:r>
              <a:rPr lang="pt-BR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3200" dirty="0" smtClean="0">
                <a:ea typeface="Calibri"/>
                <a:cs typeface="Calibri"/>
              </a:rPr>
              <a:t>Roda </a:t>
            </a:r>
            <a:r>
              <a:rPr lang="pt-BR" sz="3200" dirty="0">
                <a:ea typeface="Calibri"/>
                <a:cs typeface="Calibri"/>
              </a:rPr>
              <a:t>de conversa com apresentação do </a:t>
            </a:r>
            <a:r>
              <a:rPr lang="pt-BR" sz="3200" dirty="0" smtClean="0">
                <a:ea typeface="Calibri"/>
                <a:cs typeface="Calibri"/>
              </a:rPr>
              <a:t>tema.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3200" dirty="0" smtClean="0">
                <a:ea typeface="Calibri"/>
                <a:cs typeface="Calibri"/>
              </a:rPr>
              <a:t>Diagnóstico </a:t>
            </a:r>
            <a:r>
              <a:rPr lang="pt-BR" sz="3200" dirty="0">
                <a:ea typeface="Calibri"/>
                <a:cs typeface="Calibri"/>
              </a:rPr>
              <a:t>com questionamentos:</a:t>
            </a:r>
            <a:endParaRPr lang="pt-BR" sz="2800" dirty="0">
              <a:ea typeface="Calibri"/>
              <a:cs typeface="Calibri"/>
            </a:endParaRPr>
          </a:p>
          <a:p>
            <a:pPr lv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3200" dirty="0">
                <a:solidFill>
                  <a:srgbClr val="FF0000"/>
                </a:solidFill>
                <a:ea typeface="Calibri"/>
                <a:cs typeface="Calibri"/>
              </a:rPr>
              <a:t>O que é </a:t>
            </a:r>
            <a:r>
              <a:rPr lang="pt-BR" sz="3200" dirty="0" smtClean="0">
                <a:solidFill>
                  <a:srgbClr val="FF0000"/>
                </a:solidFill>
                <a:ea typeface="Calibri"/>
                <a:cs typeface="Calibri"/>
              </a:rPr>
              <a:t>corpo?</a:t>
            </a:r>
            <a:r>
              <a:rPr lang="pt-BR" sz="2800" dirty="0" smtClean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pt-BR" sz="3200" dirty="0" smtClean="0">
                <a:solidFill>
                  <a:srgbClr val="FF0000"/>
                </a:solidFill>
                <a:ea typeface="Calibri"/>
                <a:cs typeface="Calibri"/>
              </a:rPr>
              <a:t>O </a:t>
            </a:r>
            <a:r>
              <a:rPr lang="pt-BR" sz="3200" dirty="0">
                <a:solidFill>
                  <a:srgbClr val="FF0000"/>
                </a:solidFill>
                <a:ea typeface="Calibri"/>
                <a:cs typeface="Calibri"/>
              </a:rPr>
              <a:t>que podemos fazer com o nosso corpo?</a:t>
            </a:r>
            <a:endParaRPr lang="pt-BR" sz="28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3200" dirty="0">
                <a:solidFill>
                  <a:srgbClr val="FF0000"/>
                </a:solidFill>
                <a:ea typeface="Calibri"/>
                <a:cs typeface="Calibri"/>
              </a:rPr>
              <a:t>O que é movimento?</a:t>
            </a:r>
            <a:endParaRPr lang="pt-BR" sz="28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pt-BR" sz="3200" dirty="0">
                <a:solidFill>
                  <a:srgbClr val="FF0000"/>
                </a:solidFill>
                <a:ea typeface="Calibri"/>
                <a:cs typeface="Calibri"/>
              </a:rPr>
              <a:t>O que </a:t>
            </a:r>
            <a:r>
              <a:rPr lang="pt-BR" sz="3200" dirty="0" smtClean="0">
                <a:solidFill>
                  <a:srgbClr val="FF0000"/>
                </a:solidFill>
                <a:ea typeface="Calibri"/>
                <a:cs typeface="Calibri"/>
              </a:rPr>
              <a:t>são </a:t>
            </a:r>
            <a:r>
              <a:rPr lang="pt-BR" sz="3200" dirty="0">
                <a:solidFill>
                  <a:srgbClr val="FF0000"/>
                </a:solidFill>
                <a:ea typeface="Calibri"/>
                <a:cs typeface="Calibri"/>
              </a:rPr>
              <a:t>gestos?</a:t>
            </a:r>
            <a:endParaRPr lang="pt-BR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  <a:tabLst>
                <a:tab pos="2091690" algn="l"/>
              </a:tabLst>
            </a:pPr>
            <a:r>
              <a:rPr lang="pt-BR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pt-B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pt-BR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pt-B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283" y="3831021"/>
            <a:ext cx="5281447" cy="27371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525563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599090"/>
            <a:ext cx="10954407" cy="1150881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SzPts val="1200"/>
            </a:pPr>
            <a:r>
              <a:rPr lang="pt-BR" sz="22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PAINEL COM RESPOSTAS DAS CRIANÇAS . (PROFESSORA COMO ESCRIBA</a:t>
            </a:r>
            <a:r>
              <a:rPr lang="pt-BR" sz="2200" dirty="0" smtClean="0">
                <a:latin typeface="Times New Roman" pitchFamily="18" charset="0"/>
                <a:ea typeface="Calibri"/>
                <a:cs typeface="Times New Roman" pitchFamily="18" charset="0"/>
              </a:rPr>
              <a:t>).</a:t>
            </a:r>
            <a:r>
              <a:rPr lang="pt-BR" sz="4000" dirty="0">
                <a:latin typeface="Calibri"/>
                <a:ea typeface="Calibri"/>
                <a:cs typeface="Calibri"/>
              </a:rPr>
              <a:t/>
            </a:r>
            <a:br>
              <a:rPr lang="pt-BR" sz="4000" dirty="0">
                <a:latin typeface="Calibri"/>
                <a:ea typeface="Calibri"/>
                <a:cs typeface="Calibri"/>
              </a:rPr>
            </a:br>
            <a:r>
              <a:rPr lang="pt-BR" sz="2700" b="1" dirty="0">
                <a:latin typeface="Times New Roman" pitchFamily="18" charset="0"/>
                <a:ea typeface="Calibri"/>
                <a:cs typeface="Times New Roman" pitchFamily="18" charset="0"/>
              </a:rPr>
              <a:t>Conceito </a:t>
            </a:r>
            <a:r>
              <a:rPr lang="pt-BR" sz="27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Inicial </a:t>
            </a:r>
            <a:endParaRPr lang="pt-BR" sz="2700" b="1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898554018"/>
              </p:ext>
            </p:extLst>
          </p:nvPr>
        </p:nvGraphicFramePr>
        <p:xfrm>
          <a:off x="882868" y="1967515"/>
          <a:ext cx="10423634" cy="1661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5818"/>
                <a:gridCol w="2669272"/>
                <a:gridCol w="2669272"/>
                <a:gridCol w="2669272"/>
              </a:tblGrid>
              <a:tr h="81726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O que</a:t>
                      </a:r>
                      <a:r>
                        <a:rPr lang="pt-BR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é corpo?</a:t>
                      </a:r>
                    </a:p>
                    <a:p>
                      <a:endParaRPr lang="pt-BR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O que podemos fazer com nosso corpo?</a:t>
                      </a:r>
                    </a:p>
                    <a:p>
                      <a:endParaRPr lang="pt-BR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O que é movimento?</a:t>
                      </a:r>
                      <a:endParaRPr lang="pt-BR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O que são gestos?</a:t>
                      </a:r>
                      <a:endParaRPr lang="pt-BR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46701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96335580"/>
              </p:ext>
            </p:extLst>
          </p:nvPr>
        </p:nvGraphicFramePr>
        <p:xfrm>
          <a:off x="882869" y="4387279"/>
          <a:ext cx="10405240" cy="1708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1310"/>
                <a:gridCol w="2601310"/>
                <a:gridCol w="2601310"/>
                <a:gridCol w="2601310"/>
              </a:tblGrid>
              <a:tr h="7937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 que é corpo?</a:t>
                      </a:r>
                    </a:p>
                    <a:p>
                      <a:endParaRPr lang="pt-BR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 que podemos fazer com nosso corpo?</a:t>
                      </a:r>
                    </a:p>
                    <a:p>
                      <a:endParaRPr lang="pt-BR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 que é movimento?</a:t>
                      </a:r>
                    </a:p>
                    <a:p>
                      <a:endParaRPr lang="pt-BR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 que são gestos?</a:t>
                      </a:r>
                    </a:p>
                    <a:p>
                      <a:endParaRPr lang="pt-BR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9373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882869" y="3925614"/>
            <a:ext cx="9995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Conceito Final</a:t>
            </a:r>
            <a:endParaRPr lang="pt-BR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25622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292772" y="269108"/>
            <a:ext cx="866112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  <a:p>
            <a:r>
              <a:rPr lang="pt-BR" sz="2000" b="1" dirty="0" smtClean="0"/>
              <a:t>MÚSICA</a:t>
            </a:r>
            <a:r>
              <a:rPr lang="pt-BR" sz="2000" b="1" dirty="0"/>
              <a:t>: BATALHA DOS MOVIMENTOS</a:t>
            </a:r>
            <a:r>
              <a:rPr lang="pt-BR" sz="2000" b="1" dirty="0" smtClean="0"/>
              <a:t>.</a:t>
            </a:r>
          </a:p>
          <a:p>
            <a:endParaRPr lang="pt-BR" sz="2000" b="1" dirty="0"/>
          </a:p>
          <a:p>
            <a:r>
              <a:rPr lang="pt-BR" dirty="0"/>
              <a:t>APRESENTAR INICIALMENTE A MÚSICA AO GRUPO E EM SEGUIDA CONVIDÁ-LOS A REALIZAR OS MOVIMENTOS DA MESMA.</a:t>
            </a:r>
          </a:p>
        </p:txBody>
      </p:sp>
      <p:pic>
        <p:nvPicPr>
          <p:cNvPr id="4" name="A Batalha do Movimento - Músicas e Canções para Criança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2772" y="2086781"/>
            <a:ext cx="8324193" cy="30398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98939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Capa Dura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1992</TotalTime>
  <Words>948</Words>
  <Application>Microsoft Office PowerPoint</Application>
  <PresentationFormat>Personalizar</PresentationFormat>
  <Paragraphs>149</Paragraphs>
  <Slides>29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0" baseType="lpstr">
      <vt:lpstr>Tema do Office</vt:lpstr>
      <vt:lpstr>Slide 1</vt:lpstr>
      <vt:lpstr>TEMA: MOVIMENTO A TODO MOMENTO </vt:lpstr>
      <vt:lpstr>Slide 3</vt:lpstr>
      <vt:lpstr>Slide 4</vt:lpstr>
      <vt:lpstr>ALIMENTAÇÃO: A IMPORTÂNCIA DA MASTIGAÇÃO</vt:lpstr>
      <vt:lpstr>HIGIENE ( MOVIMENTOS DA ESCOVAÇÃO)</vt:lpstr>
      <vt:lpstr>Slide 7</vt:lpstr>
      <vt:lpstr>PAINEL COM RESPOSTAS DAS CRIANÇAS . (PROFESSORA COMO ESCRIBA). Conceito Inicial </vt:lpstr>
      <vt:lpstr>Slide 9</vt:lpstr>
      <vt:lpstr>RODA DE CONVERSA E QUESTIONAMENTOS: </vt:lpstr>
      <vt:lpstr>Slide 11</vt:lpstr>
      <vt:lpstr>Slide 12</vt:lpstr>
      <vt:lpstr>CIRCUITO DE OBSTÁCULOS: </vt:lpstr>
      <vt:lpstr>RODA DE CONVERSA SOBRE O CIRCUITO.</vt:lpstr>
      <vt:lpstr>Slide 15</vt:lpstr>
      <vt:lpstr>QUESTIONAMENTOS SOBRE A  HISTÓRIA: </vt:lpstr>
      <vt:lpstr>Slide 17</vt:lpstr>
      <vt:lpstr>MÚSICA ENCENADA: TUMBALACATUMBA TUMBA TÁ ( XUXA)</vt:lpstr>
      <vt:lpstr>Slide 19</vt:lpstr>
      <vt:lpstr>Brincadeira: cabra-cega</vt:lpstr>
      <vt:lpstr>Brincadeira das três pernas( em duplas as crianças deverão ter uma perna amarrada ao do colega. Professor orienta os movimentos).</vt:lpstr>
      <vt:lpstr> APÓS TERMINAR ESTA ATIVIDADE O PROFESSOR QUESTIONARÁ AS CRIANÇAS. </vt:lpstr>
      <vt:lpstr>Slide 23</vt:lpstr>
      <vt:lpstr>Slide 24</vt:lpstr>
      <vt:lpstr> OBS: ESSA ATIVIDADE PODE SERVIR COMO FECHAMENTO DA PROPOSTA.  ANÁLISE DA EVOLUÇÃO DO GRUPO. CIRCUITO DE OBSTÁCULOS:</vt:lpstr>
      <vt:lpstr>ATIVIDADES LIVRES E ÁREA EXTERNA:  SERÁ OFERECIDO ÀS CRIANÇAS DIFERENTES MATERIAIS , PROPORCIONANDO DIFERENTES POSSIBILIDADES DE INTERAÇÕES E BRINCADEIRAS:  CORDAS;  BOLAS;  BAMBOLÊS;  AMARELINHA;  PEGA-PEGA;  CABO DE GUERRA;  PIQUE ESCONDE;  DANÇA...       </vt:lpstr>
      <vt:lpstr>  FECHAMENTO:     CONCEITO FINAL: Este é o momento das crianças conceituarem tudo o que aprenderam durante a proposta desenvolvida bem como, será o momento de resgatar o conceito inicial e completar o painel do início da proposta.    </vt:lpstr>
      <vt:lpstr> </vt:lpstr>
      <vt:lpstr>ROTEIRO (SUGESTÃO)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estela</dc:creator>
  <cp:lastModifiedBy>Aline</cp:lastModifiedBy>
  <cp:revision>222</cp:revision>
  <cp:lastPrinted>2017-08-07T17:49:21Z</cp:lastPrinted>
  <dcterms:created xsi:type="dcterms:W3CDTF">2016-05-02T17:04:08Z</dcterms:created>
  <dcterms:modified xsi:type="dcterms:W3CDTF">2017-08-22T12:42:31Z</dcterms:modified>
</cp:coreProperties>
</file>